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7" r:id="rId4"/>
    <p:sldId id="265" r:id="rId5"/>
    <p:sldId id="259" r:id="rId6"/>
    <p:sldId id="260" r:id="rId7"/>
    <p:sldId id="263" r:id="rId8"/>
    <p:sldId id="262" r:id="rId9"/>
    <p:sldId id="273" r:id="rId10"/>
    <p:sldId id="274" r:id="rId11"/>
    <p:sldId id="261" r:id="rId12"/>
    <p:sldId id="267" r:id="rId13"/>
    <p:sldId id="266" r:id="rId14"/>
    <p:sldId id="268" r:id="rId15"/>
    <p:sldId id="264" r:id="rId16"/>
    <p:sldId id="276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25" autoAdjust="0"/>
  </p:normalViewPr>
  <p:slideViewPr>
    <p:cSldViewPr>
      <p:cViewPr>
        <p:scale>
          <a:sx n="75" d="100"/>
          <a:sy n="75" d="100"/>
        </p:scale>
        <p:origin x="-123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9E5-D93D-42D6-8231-6C502E00A9D1}" type="datetimeFigureOut">
              <a:rPr lang="bg-BG" smtClean="0"/>
              <a:pPr/>
              <a:t>26.11.2013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9EC063-C9A9-490F-B114-CC365BC27AE8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9E5-D93D-42D6-8231-6C502E00A9D1}" type="datetimeFigureOut">
              <a:rPr lang="bg-BG" smtClean="0"/>
              <a:pPr/>
              <a:t>26.11.2013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C063-C9A9-490F-B114-CC365BC27A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9E5-D93D-42D6-8231-6C502E00A9D1}" type="datetimeFigureOut">
              <a:rPr lang="bg-BG" smtClean="0"/>
              <a:pPr/>
              <a:t>26.11.2013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C063-C9A9-490F-B114-CC365BC27A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9E5-D93D-42D6-8231-6C502E00A9D1}" type="datetimeFigureOut">
              <a:rPr lang="bg-BG" smtClean="0"/>
              <a:pPr/>
              <a:t>26.11.2013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C063-C9A9-490F-B114-CC365BC27A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9E5-D93D-42D6-8231-6C502E00A9D1}" type="datetimeFigureOut">
              <a:rPr lang="bg-BG" smtClean="0"/>
              <a:pPr/>
              <a:t>26.11.2013 г.</a:t>
            </a:fld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C063-C9A9-490F-B114-CC365BC27AE8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9E5-D93D-42D6-8231-6C502E00A9D1}" type="datetimeFigureOut">
              <a:rPr lang="bg-BG" smtClean="0"/>
              <a:pPr/>
              <a:t>26.11.2013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C063-C9A9-490F-B114-CC365BC27A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9E5-D93D-42D6-8231-6C502E00A9D1}" type="datetimeFigureOut">
              <a:rPr lang="bg-BG" smtClean="0"/>
              <a:pPr/>
              <a:t>26.11.2013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C063-C9A9-490F-B114-CC365BC27A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9E5-D93D-42D6-8231-6C502E00A9D1}" type="datetimeFigureOut">
              <a:rPr lang="bg-BG" smtClean="0"/>
              <a:pPr/>
              <a:t>26.11.2013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C063-C9A9-490F-B114-CC365BC27A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9E5-D93D-42D6-8231-6C502E00A9D1}" type="datetimeFigureOut">
              <a:rPr lang="bg-BG" smtClean="0"/>
              <a:pPr/>
              <a:t>26.11.2013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C063-C9A9-490F-B114-CC365BC27A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9E5-D93D-42D6-8231-6C502E00A9D1}" type="datetimeFigureOut">
              <a:rPr lang="bg-BG" smtClean="0"/>
              <a:pPr/>
              <a:t>26.11.2013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C063-C9A9-490F-B114-CC365BC27AE8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9E5-D93D-42D6-8231-6C502E00A9D1}" type="datetimeFigureOut">
              <a:rPr lang="bg-BG" smtClean="0"/>
              <a:pPr/>
              <a:t>26.11.2013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C063-C9A9-490F-B114-CC365BC27AE8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3D59E5-D93D-42D6-8231-6C502E00A9D1}" type="datetimeFigureOut">
              <a:rPr lang="bg-BG" smtClean="0"/>
              <a:pPr/>
              <a:t>26.11.2013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59EC063-C9A9-490F-B114-CC365BC27AE8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2400" b="1" dirty="0" smtClean="0"/>
              <a:t>Проф. Генка Петрова, дфн</a:t>
            </a:r>
            <a:endParaRPr lang="bg-BG" sz="2400" b="1" dirty="0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Балансирания модел в контекста на България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F1DE"/>
              </a:clrFrom>
              <a:clrTo>
                <a:srgbClr val="EBF1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094"/>
            <a:ext cx="105251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3872" y="115094"/>
            <a:ext cx="914632" cy="86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77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t="14504" r="14564" b="5634"/>
          <a:stretch>
            <a:fillRect/>
          </a:stretch>
        </p:blipFill>
        <p:spPr bwMode="auto">
          <a:xfrm>
            <a:off x="251520" y="250930"/>
            <a:ext cx="8640960" cy="6356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5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07288" cy="1008113"/>
          </a:xfrm>
        </p:spPr>
        <p:txBody>
          <a:bodyPr>
            <a:normAutofit/>
          </a:bodyPr>
          <a:lstStyle/>
          <a:p>
            <a:r>
              <a:rPr lang="bg-BG" sz="2600" dirty="0" smtClean="0"/>
              <a:t>Различия в методичните подходи</a:t>
            </a:r>
            <a:endParaRPr lang="bg-BG" sz="2600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17346"/>
              </p:ext>
            </p:extLst>
          </p:nvPr>
        </p:nvGraphicFramePr>
        <p:xfrm>
          <a:off x="215007" y="2060848"/>
          <a:ext cx="8677473" cy="4188354"/>
        </p:xfrm>
        <a:graphic>
          <a:graphicData uri="http://schemas.openxmlformats.org/drawingml/2006/table">
            <a:tbl>
              <a:tblPr/>
              <a:tblGrid>
                <a:gridCol w="1764705"/>
                <a:gridCol w="2462782"/>
                <a:gridCol w="2699907"/>
                <a:gridCol w="1750079"/>
              </a:tblGrid>
              <a:tr h="507159">
                <a:tc>
                  <a:txBody>
                    <a:bodyPr/>
                    <a:lstStyle/>
                    <a:p>
                      <a:endParaRPr lang="bg-BG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Published PE Recommendations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PE Guidelines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Submission Guidelines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83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Africa</a:t>
                      </a: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South Africa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Egypt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60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America- Centre and South</a:t>
                      </a: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Brazil</a:t>
                      </a:r>
                      <a:r>
                        <a:rPr lang="en-GB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GB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Cuba</a:t>
                      </a:r>
                      <a:r>
                        <a:rPr lang="en-GB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GB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México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2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America-North</a:t>
                      </a: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United States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Canada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7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Asia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China Mainland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Taiwan,</a:t>
                      </a:r>
                      <a:r>
                        <a:rPr lang="en-GB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South </a:t>
                      </a:r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Korea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Israel,</a:t>
                      </a:r>
                      <a:r>
                        <a:rPr lang="en-GB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Thailand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8192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Europe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Austria, Denmark ,</a:t>
                      </a:r>
                      <a:r>
                        <a:rPr lang="en-GB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Hungary ,</a:t>
                      </a:r>
                      <a:r>
                        <a:rPr lang="en-GB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Italy,</a:t>
                      </a:r>
                      <a:r>
                        <a:rPr lang="en-GB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Russian Federation</a:t>
                      </a:r>
                      <a:r>
                        <a:rPr lang="en-GB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GB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Spain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Baltic (Latvia, Lithuania,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Estonia),</a:t>
                      </a:r>
                      <a:r>
                        <a:rPr lang="en-GB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Belgium,</a:t>
                      </a:r>
                      <a:r>
                        <a:rPr lang="en-GB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France,</a:t>
                      </a:r>
                      <a:r>
                        <a:rPr lang="en-GB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Germany,</a:t>
                      </a:r>
                      <a:r>
                        <a:rPr lang="en-GB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Ireland</a:t>
                      </a:r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</a:t>
                      </a:r>
                      <a:b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The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Netherlands</a:t>
                      </a:r>
                      <a:r>
                        <a:rPr lang="en-GB" sz="16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en-GB" sz="1600" b="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Norway</a:t>
                      </a:r>
                      <a:r>
                        <a:rPr lang="en-GB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en-GB" sz="16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Portugal</a:t>
                      </a:r>
                      <a:r>
                        <a:rPr lang="en-GB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en-GB" sz="16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Slovak Republic</a:t>
                      </a:r>
                      <a:r>
                        <a:rPr lang="en-GB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en-GB" sz="16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Sweden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England &amp;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Wales</a:t>
                      </a:r>
                      <a:r>
                        <a:rPr lang="en-GB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GB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Finland</a:t>
                      </a:r>
                      <a:r>
                        <a:rPr lang="en-GB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GB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Poland</a:t>
                      </a:r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</a:t>
                      </a:r>
                      <a:r>
                        <a:rPr lang="en-GB" sz="16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en-GB" sz="1600" b="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Scotland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390">
                <a:tc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Oceania</a:t>
                      </a: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23413" marR="23413" marT="23413" marB="23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New Zealand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3413" marR="23413" marT="23413" marB="234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Australia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3413" marR="23413" marT="23413" marB="234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19313" y="175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F1DE"/>
              </a:clrFrom>
              <a:clrTo>
                <a:srgbClr val="EBF1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5251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3872" y="115094"/>
            <a:ext cx="914632" cy="86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38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87792" y="404664"/>
            <a:ext cx="8260672" cy="1039427"/>
          </a:xfrm>
        </p:spPr>
        <p:txBody>
          <a:bodyPr>
            <a:normAutofit/>
          </a:bodyPr>
          <a:lstStyle/>
          <a:p>
            <a:r>
              <a:rPr lang="bg-BG" sz="2800" dirty="0" smtClean="0"/>
              <a:t>Различия в административните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bg-BG" sz="2800" dirty="0" smtClean="0"/>
              <a:t>процедури</a:t>
            </a:r>
            <a:endParaRPr lang="bg-BG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Наличие на различни видове процедури –</a:t>
            </a:r>
          </a:p>
          <a:p>
            <a:pPr lvl="1"/>
            <a:r>
              <a:rPr lang="bg-BG" dirty="0" smtClean="0"/>
              <a:t>Индивидуални оценки;</a:t>
            </a:r>
          </a:p>
          <a:p>
            <a:pPr lvl="1"/>
            <a:r>
              <a:rPr lang="bg-BG" dirty="0" smtClean="0"/>
              <a:t>Групови оценки за клас съединения.</a:t>
            </a:r>
          </a:p>
          <a:p>
            <a:r>
              <a:rPr lang="bg-BG" dirty="0" smtClean="0"/>
              <a:t>Наличие на варианти на процедури –</a:t>
            </a:r>
          </a:p>
          <a:p>
            <a:pPr lvl="1"/>
            <a:r>
              <a:rPr lang="bg-BG" dirty="0" smtClean="0"/>
              <a:t>Олекотен достъп;</a:t>
            </a:r>
          </a:p>
          <a:p>
            <a:pPr lvl="1"/>
            <a:r>
              <a:rPr lang="bg-BG" dirty="0" smtClean="0"/>
              <a:t>Детойлен анализ.</a:t>
            </a:r>
          </a:p>
          <a:p>
            <a:r>
              <a:rPr lang="bg-BG" dirty="0" smtClean="0"/>
              <a:t>Наличие на различни оценки –</a:t>
            </a:r>
            <a:endParaRPr lang="en-US" dirty="0" smtClean="0"/>
          </a:p>
          <a:p>
            <a:pPr lvl="1"/>
            <a:r>
              <a:rPr lang="bg-BG" dirty="0"/>
              <a:t>На притежателите на разрешение за употреба;</a:t>
            </a:r>
          </a:p>
          <a:p>
            <a:pPr lvl="1"/>
            <a:r>
              <a:rPr lang="bg-BG" dirty="0"/>
              <a:t>На националните НТА агенции.</a:t>
            </a:r>
            <a:endParaRPr lang="en-US" dirty="0"/>
          </a:p>
          <a:p>
            <a:r>
              <a:rPr lang="bg-BG" dirty="0" smtClean="0"/>
              <a:t>Наличие на различни критерии за включване в реимбурсация.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F1DE"/>
              </a:clrFrom>
              <a:clrTo>
                <a:srgbClr val="EBF1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5251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3872" y="115094"/>
            <a:ext cx="914632" cy="86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65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Какво най-общо съдържат националните ръководства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1752600"/>
            <a:ext cx="8568952" cy="4916760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Изисквания за гледна точка – на обществото или платеца;</a:t>
            </a:r>
          </a:p>
          <a:p>
            <a:r>
              <a:rPr lang="bg-BG" dirty="0" smtClean="0"/>
              <a:t>Източници на данни – валидни национални регистри за болестност и данни за епидемиологията;</a:t>
            </a:r>
          </a:p>
          <a:p>
            <a:r>
              <a:rPr lang="bg-BG" dirty="0" smtClean="0"/>
              <a:t>Видове разходи и начини на тяхното остойностяване;</a:t>
            </a:r>
          </a:p>
          <a:p>
            <a:r>
              <a:rPr lang="bg-BG" dirty="0" smtClean="0"/>
              <a:t>Измерители на резултатите – приети източници на измерители на резултата (РКП);</a:t>
            </a:r>
          </a:p>
          <a:p>
            <a:r>
              <a:rPr lang="bg-BG" dirty="0" smtClean="0"/>
              <a:t>Предпочитан метод на оценка – СЕА, БИА;</a:t>
            </a:r>
          </a:p>
          <a:p>
            <a:r>
              <a:rPr lang="bg-BG" dirty="0" smtClean="0"/>
              <a:t>Изисквания при използване на модели;</a:t>
            </a:r>
          </a:p>
          <a:p>
            <a:r>
              <a:rPr lang="bg-BG" dirty="0" smtClean="0"/>
              <a:t>Начин на представяне на резултата – формат и интерпретация;</a:t>
            </a:r>
          </a:p>
          <a:p>
            <a:r>
              <a:rPr lang="bg-BG" dirty="0" smtClean="0"/>
              <a:t>Административна процедура за оценка и валидност на доклада;</a:t>
            </a:r>
          </a:p>
          <a:p>
            <a:r>
              <a:rPr lang="bg-BG" dirty="0" smtClean="0"/>
              <a:t>Административна процедура на вземане на решение.</a:t>
            </a:r>
          </a:p>
          <a:p>
            <a:r>
              <a:rPr lang="bg-BG" dirty="0" smtClean="0"/>
              <a:t>Други детайли.</a:t>
            </a:r>
          </a:p>
          <a:p>
            <a:endParaRPr lang="bg-BG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F1DE"/>
              </a:clrFrom>
              <a:clrTo>
                <a:srgbClr val="EBF1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5251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3872" y="115094"/>
            <a:ext cx="914632" cy="86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76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9956"/>
            <a:ext cx="8640960" cy="649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4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Балансиран модел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Какво има България:</a:t>
            </a:r>
          </a:p>
          <a:p>
            <a:pPr lvl="1"/>
            <a:r>
              <a:rPr lang="bg-BG" dirty="0"/>
              <a:t>Институция за оценка на лекарствени </a:t>
            </a:r>
            <a:r>
              <a:rPr lang="bg-BG" dirty="0" smtClean="0"/>
              <a:t>продукти; </a:t>
            </a:r>
            <a:endParaRPr lang="bg-BG" dirty="0"/>
          </a:p>
          <a:p>
            <a:pPr lvl="1"/>
            <a:r>
              <a:rPr lang="bg-BG" dirty="0" smtClean="0"/>
              <a:t>Нормативна уредба с критерии за оценка;</a:t>
            </a:r>
          </a:p>
          <a:p>
            <a:pPr lvl="1"/>
            <a:r>
              <a:rPr lang="bg-BG" dirty="0" smtClean="0"/>
              <a:t>Правила за достъп въз основа на оценката;</a:t>
            </a:r>
          </a:p>
          <a:p>
            <a:pPr lvl="1"/>
            <a:r>
              <a:rPr lang="bg-BG" dirty="0" smtClean="0"/>
              <a:t>При нас се прилага балансирам модел за оценка, който взема предвид медицинската, социална тежест на заболяването и фармакоиномическите показатели.</a:t>
            </a:r>
          </a:p>
          <a:p>
            <a:pPr algn="just"/>
            <a:r>
              <a:rPr lang="bg-BG" dirty="0" smtClean="0"/>
              <a:t>Кои са </a:t>
            </a:r>
            <a:r>
              <a:rPr lang="bg-BG" dirty="0"/>
              <a:t>дискусионните моменти</a:t>
            </a:r>
            <a:r>
              <a:rPr lang="bg-BG" dirty="0" smtClean="0"/>
              <a:t>:</a:t>
            </a:r>
          </a:p>
          <a:p>
            <a:pPr lvl="1" algn="just"/>
            <a:r>
              <a:rPr lang="bg-BG" dirty="0" smtClean="0"/>
              <a:t>Ръководства за приложение на оценките;</a:t>
            </a:r>
          </a:p>
          <a:p>
            <a:pPr lvl="1" algn="just"/>
            <a:r>
              <a:rPr lang="bg-BG" dirty="0" smtClean="0"/>
              <a:t>Критерии за вземане на решение и неговото привеждане в практиката.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F1DE"/>
              </a:clrFrom>
              <a:clrTo>
                <a:srgbClr val="EBF1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5251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3872" y="115094"/>
            <a:ext cx="914632" cy="86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</a:t>
            </a:r>
            <a:endParaRPr lang="bg-BG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F1DE"/>
              </a:clrFrom>
              <a:clrTo>
                <a:srgbClr val="EBF1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5251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3872" y="115094"/>
            <a:ext cx="914632" cy="86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58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Теми в презентацията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752600"/>
            <a:ext cx="8640960" cy="4373563"/>
          </a:xfrm>
        </p:spPr>
        <p:txBody>
          <a:bodyPr>
            <a:normAutofit/>
          </a:bodyPr>
          <a:lstStyle/>
          <a:p>
            <a:r>
              <a:rPr lang="bg-BG" sz="3200" dirty="0" smtClean="0">
                <a:solidFill>
                  <a:schemeClr val="accent1">
                    <a:lumMod val="50000"/>
                  </a:schemeClr>
                </a:solidFill>
              </a:rPr>
              <a:t>Теоретична рамка;</a:t>
            </a:r>
          </a:p>
          <a:p>
            <a:r>
              <a:rPr lang="bg-BG" sz="3200" dirty="0" smtClean="0">
                <a:solidFill>
                  <a:schemeClr val="accent1">
                    <a:lumMod val="50000"/>
                  </a:schemeClr>
                </a:solidFill>
              </a:rPr>
              <a:t>НТА агенции и Национални модели на оценка на здравните технологии;</a:t>
            </a:r>
          </a:p>
          <a:p>
            <a:r>
              <a:rPr lang="bg-BG" sz="3200" dirty="0" smtClean="0">
                <a:solidFill>
                  <a:schemeClr val="accent1">
                    <a:lumMod val="50000"/>
                  </a:schemeClr>
                </a:solidFill>
              </a:rPr>
              <a:t>Различия в методичните подходи и административни процедури;</a:t>
            </a:r>
          </a:p>
          <a:p>
            <a:r>
              <a:rPr lang="bg-BG" sz="3200" dirty="0" smtClean="0">
                <a:solidFill>
                  <a:schemeClr val="accent1">
                    <a:lumMod val="50000"/>
                  </a:schemeClr>
                </a:solidFill>
              </a:rPr>
              <a:t>Балансираният модел в контекста на България.</a:t>
            </a:r>
            <a:endParaRPr lang="bg-BG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F1DE"/>
              </a:clrFrom>
              <a:clrTo>
                <a:srgbClr val="EBF1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5251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3872" y="115094"/>
            <a:ext cx="914632" cy="86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23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100" dirty="0" smtClean="0"/>
              <a:t>Теоретична рамка на Оценка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bg-BG" sz="3100" dirty="0" smtClean="0"/>
              <a:t>на здравните технологии</a:t>
            </a:r>
            <a:endParaRPr lang="bg-BG" sz="31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556792"/>
            <a:ext cx="9036496" cy="5301208"/>
          </a:xfrm>
        </p:spPr>
        <p:txBody>
          <a:bodyPr>
            <a:normAutofit fontScale="85000" lnSpcReduction="20000"/>
          </a:bodyPr>
          <a:lstStyle/>
          <a:p>
            <a:r>
              <a:rPr lang="bg-BG" b="1" i="1" dirty="0" smtClean="0">
                <a:solidFill>
                  <a:schemeClr val="accent1">
                    <a:lumMod val="50000"/>
                  </a:schemeClr>
                </a:solidFill>
              </a:rPr>
              <a:t>Здравна технология</a:t>
            </a:r>
            <a:r>
              <a:rPr lang="en-US" dirty="0"/>
              <a:t> </a:t>
            </a:r>
            <a:r>
              <a:rPr lang="bg-BG" dirty="0" smtClean="0"/>
              <a:t>е приложението на научното познание към здравеопзавнето и профилактиката</a:t>
            </a:r>
            <a:r>
              <a:rPr lang="en-US" dirty="0" smtClean="0"/>
              <a:t>.</a:t>
            </a:r>
            <a:endParaRPr lang="en-US" dirty="0"/>
          </a:p>
          <a:p>
            <a:r>
              <a:rPr lang="bg-BG" b="1" i="1" dirty="0" smtClean="0">
                <a:solidFill>
                  <a:schemeClr val="accent1">
                    <a:lumMod val="50000"/>
                  </a:schemeClr>
                </a:solidFill>
              </a:rPr>
              <a:t>Оценка на здравните технологии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 (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HTA)</a:t>
            </a:r>
            <a:r>
              <a:rPr lang="en-US" dirty="0"/>
              <a:t> </a:t>
            </a:r>
            <a:r>
              <a:rPr lang="bg-BG" dirty="0" smtClean="0"/>
              <a:t>е мултидисциплинарен процес който обобщава</a:t>
            </a:r>
            <a:r>
              <a:rPr lang="en-US" dirty="0" smtClean="0"/>
              <a:t> </a:t>
            </a:r>
            <a:r>
              <a:rPr lang="bg-BG" dirty="0" smtClean="0"/>
              <a:t>информацията за медицинските</a:t>
            </a:r>
            <a:r>
              <a:rPr lang="en-US" dirty="0" smtClean="0"/>
              <a:t>, </a:t>
            </a:r>
            <a:r>
              <a:rPr lang="bg-BG" dirty="0" smtClean="0"/>
              <a:t>социални</a:t>
            </a:r>
            <a:r>
              <a:rPr lang="en-US" dirty="0" smtClean="0"/>
              <a:t>, </a:t>
            </a:r>
            <a:r>
              <a:rPr lang="bg-BG" dirty="0" smtClean="0"/>
              <a:t>икономически и етични характеристики</a:t>
            </a:r>
            <a:r>
              <a:rPr lang="en-US" dirty="0" smtClean="0"/>
              <a:t> </a:t>
            </a:r>
            <a:r>
              <a:rPr lang="bg-BG" dirty="0" smtClean="0"/>
              <a:t>на употребата на здравни технологии</a:t>
            </a:r>
            <a:r>
              <a:rPr lang="en-US" dirty="0" smtClean="0"/>
              <a:t> </a:t>
            </a:r>
            <a:r>
              <a:rPr lang="bg-BG" dirty="0" smtClean="0"/>
              <a:t>по </a:t>
            </a:r>
            <a:r>
              <a:rPr lang="bg-BG" b="1" i="1" dirty="0" smtClean="0">
                <a:solidFill>
                  <a:schemeClr val="accent1">
                    <a:lumMod val="50000"/>
                  </a:schemeClr>
                </a:solidFill>
              </a:rPr>
              <a:t>систематичен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bg-BG" b="1" i="1" dirty="0" smtClean="0">
                <a:solidFill>
                  <a:schemeClr val="accent1">
                    <a:lumMod val="50000"/>
                  </a:schemeClr>
                </a:solidFill>
              </a:rPr>
              <a:t>прозрачен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bg-BG" b="1" i="1" dirty="0" smtClean="0">
                <a:solidFill>
                  <a:schemeClr val="accent1">
                    <a:lumMod val="50000"/>
                  </a:schemeClr>
                </a:solidFill>
              </a:rPr>
              <a:t>верен и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b="1" i="1" dirty="0" smtClean="0">
                <a:solidFill>
                  <a:schemeClr val="accent1">
                    <a:lumMod val="50000"/>
                  </a:schemeClr>
                </a:solidFill>
              </a:rPr>
              <a:t>ясен начин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dirty="0" smtClean="0"/>
              <a:t> </a:t>
            </a:r>
            <a:r>
              <a:rPr lang="bg-BG" dirty="0" smtClean="0"/>
              <a:t>Нейната роля е </a:t>
            </a: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</a:rPr>
              <a:t>да информира осъществяването на безопасна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</a:rPr>
              <a:t> и ефективна здравна политика, </a:t>
            </a:r>
            <a:r>
              <a:rPr lang="bg-BG" dirty="0" smtClean="0"/>
              <a:t>която е ориентирана към пациентите и която е насочена към постигане на най-добрите резултати</a:t>
            </a:r>
            <a:r>
              <a:rPr lang="en-US" dirty="0" smtClean="0"/>
              <a:t>.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bg-BG" dirty="0" smtClean="0"/>
              <a:t>Независимо от нейните политически цели </a:t>
            </a:r>
            <a:r>
              <a:rPr lang="en-US" dirty="0" smtClean="0"/>
              <a:t>HTA </a:t>
            </a:r>
            <a:r>
              <a:rPr lang="bg-BG" dirty="0" smtClean="0"/>
              <a:t>трябва винаги твърдо да </a:t>
            </a:r>
            <a:r>
              <a:rPr lang="bg-BG" b="1" i="1" dirty="0" smtClean="0">
                <a:solidFill>
                  <a:schemeClr val="accent1">
                    <a:lumMod val="50000"/>
                  </a:schemeClr>
                </a:solidFill>
              </a:rPr>
              <a:t>спазва строги изследователски и научни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b="1" i="1" dirty="0" smtClean="0">
                <a:solidFill>
                  <a:schemeClr val="accent1">
                    <a:lumMod val="50000"/>
                  </a:schemeClr>
                </a:solidFill>
              </a:rPr>
              <a:t>методики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</a:rPr>
              <a:t>Примери на здравни технологии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bg-BG" dirty="0" smtClean="0"/>
              <a:t>Диагностични и терапевтични методи</a:t>
            </a:r>
            <a:endParaRPr lang="en-US" dirty="0"/>
          </a:p>
          <a:p>
            <a:pPr lvl="1"/>
            <a:r>
              <a:rPr lang="bg-BG" dirty="0" smtClean="0"/>
              <a:t>Медицинско оборудване и изделия</a:t>
            </a:r>
            <a:endParaRPr lang="en-US" dirty="0"/>
          </a:p>
          <a:p>
            <a:pPr lvl="1"/>
            <a:r>
              <a:rPr lang="bg-BG" dirty="0" smtClean="0">
                <a:solidFill>
                  <a:srgbClr val="FF0000"/>
                </a:solidFill>
              </a:rPr>
              <a:t>Лекарствени продукти (фармакоикономика)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bg-BG" dirty="0" smtClean="0"/>
              <a:t>Рехабилитационни и профилактични мерки</a:t>
            </a:r>
            <a:endParaRPr lang="en-US" dirty="0"/>
          </a:p>
          <a:p>
            <a:pPr lvl="1"/>
            <a:r>
              <a:rPr lang="bg-BG" dirty="0" smtClean="0"/>
              <a:t>Организационни и помощни улуги, които предоставя здравната система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F1DE"/>
              </a:clrFrom>
              <a:clrTo>
                <a:srgbClr val="EBF1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5251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3872" y="115094"/>
            <a:ext cx="914632" cy="86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70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</a:t>
            </a:r>
            <a:r>
              <a:rPr lang="bg-BG" sz="3200" dirty="0" smtClean="0"/>
              <a:t>В областта на лекарствата</a:t>
            </a:r>
            <a:endParaRPr lang="bg-BG" sz="32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122748"/>
            <a:ext cx="8229600" cy="2612504"/>
          </a:xfrm>
        </p:spPr>
        <p:txBody>
          <a:bodyPr/>
          <a:lstStyle/>
          <a:p>
            <a:pPr algn="ctr">
              <a:buNone/>
            </a:pPr>
            <a:r>
              <a:rPr lang="bg-BG" sz="4000" b="1" dirty="0" smtClean="0"/>
              <a:t>Ключов въпрос:</a:t>
            </a:r>
          </a:p>
          <a:p>
            <a:endParaRPr lang="bg-BG" dirty="0"/>
          </a:p>
          <a:p>
            <a:pPr marL="114300" indent="0" algn="ctr">
              <a:buNone/>
            </a:pPr>
            <a:r>
              <a:rPr lang="en-GB" b="1" i="1" dirty="0" smtClean="0"/>
              <a:t>“</a:t>
            </a:r>
            <a:r>
              <a:rPr lang="bg-BG" b="1" i="1" dirty="0" smtClean="0"/>
              <a:t>Струва ли си да заплатят публични следства за лекарството</a:t>
            </a:r>
            <a:r>
              <a:rPr lang="en-GB" b="1" i="1" dirty="0" smtClean="0"/>
              <a:t>? </a:t>
            </a:r>
            <a:endParaRPr lang="bg-BG" i="1" dirty="0"/>
          </a:p>
          <a:p>
            <a:pPr marL="114300" indent="0" algn="ctr">
              <a:buNone/>
            </a:pPr>
            <a:r>
              <a:rPr lang="bg-BG" b="1" i="1" dirty="0" smtClean="0"/>
              <a:t>Ако да</a:t>
            </a:r>
            <a:r>
              <a:rPr lang="en-GB" b="1" i="1" dirty="0" smtClean="0"/>
              <a:t>, </a:t>
            </a:r>
            <a:r>
              <a:rPr lang="bg-BG" b="1" i="1" dirty="0" smtClean="0"/>
              <a:t>колко и за кои пациенти</a:t>
            </a:r>
            <a:r>
              <a:rPr lang="en-GB" b="1" i="1" dirty="0" smtClean="0"/>
              <a:t>?”</a:t>
            </a:r>
            <a:endParaRPr lang="bg-BG" i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F1DE"/>
              </a:clrFrom>
              <a:clrTo>
                <a:srgbClr val="EBF1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5251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3872" y="115094"/>
            <a:ext cx="914632" cy="86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45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51275" y="908050"/>
            <a:ext cx="2447925" cy="73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bg-BG" sz="1400" b="1" u="sng" dirty="0" smtClean="0">
                <a:latin typeface="Arial" charset="0"/>
              </a:rPr>
              <a:t>Норвегия</a:t>
            </a:r>
            <a:r>
              <a:rPr lang="en-IE" sz="1400" b="1" u="sng" dirty="0" smtClean="0">
                <a:solidFill>
                  <a:srgbClr val="FFFF00"/>
                </a:solidFill>
                <a:latin typeface="Arial" charset="0"/>
              </a:rPr>
              <a:t>:</a:t>
            </a:r>
            <a:r>
              <a:rPr lang="en-IE" sz="1400" b="1" dirty="0" smtClean="0">
                <a:latin typeface="Arial" charset="0"/>
              </a:rPr>
              <a:t> </a:t>
            </a:r>
            <a:endParaRPr lang="en-IE" sz="1400" b="1" dirty="0">
              <a:latin typeface="Arial" charset="0"/>
            </a:endParaRPr>
          </a:p>
          <a:p>
            <a:pPr eaLnBrk="0" hangingPunct="0"/>
            <a:r>
              <a:rPr lang="bg-BG" sz="1400" b="1" dirty="0" smtClean="0">
                <a:latin typeface="Arial" charset="0"/>
              </a:rPr>
              <a:t>Норвежки център на здравно знание </a:t>
            </a:r>
            <a:r>
              <a:rPr lang="en-IE" sz="1400" b="1" dirty="0" smtClean="0">
                <a:latin typeface="Arial" charset="0"/>
              </a:rPr>
              <a:t>( </a:t>
            </a:r>
            <a:r>
              <a:rPr lang="en-IE" sz="1400" b="1" dirty="0">
                <a:latin typeface="Arial" charset="0"/>
              </a:rPr>
              <a:t>NOKC ) </a:t>
            </a:r>
            <a:r>
              <a:rPr lang="en-GB" sz="1400" dirty="0">
                <a:latin typeface="Times New Roman" pitchFamily="18" charset="0"/>
              </a:rPr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372225" y="1066800"/>
            <a:ext cx="2160588" cy="73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bg-BG" sz="1400" b="1" u="sng" dirty="0" smtClean="0">
                <a:latin typeface="Arial" charset="0"/>
              </a:rPr>
              <a:t>Финландия</a:t>
            </a:r>
            <a:endParaRPr lang="en-GB" sz="1400" b="1" u="sng" dirty="0">
              <a:latin typeface="Arial" charset="0"/>
            </a:endParaRPr>
          </a:p>
          <a:p>
            <a:pPr eaLnBrk="0" hangingPunct="0"/>
            <a:r>
              <a:rPr lang="bg-BG" sz="1400" b="1" dirty="0" smtClean="0">
                <a:latin typeface="Arial" charset="0"/>
              </a:rPr>
              <a:t>Финландки</a:t>
            </a:r>
            <a:r>
              <a:rPr lang="en-IE" sz="1400" b="1" dirty="0" smtClean="0">
                <a:latin typeface="Arial" charset="0"/>
              </a:rPr>
              <a:t> HTA</a:t>
            </a:r>
            <a:r>
              <a:rPr lang="bg-BG" sz="1400" b="1" dirty="0" smtClean="0">
                <a:latin typeface="Arial" charset="0"/>
              </a:rPr>
              <a:t> офис</a:t>
            </a:r>
            <a:endParaRPr lang="en-IE" sz="1400" b="1" dirty="0">
              <a:latin typeface="Arial" charset="0"/>
            </a:endParaRPr>
          </a:p>
          <a:p>
            <a:pPr eaLnBrk="0" hangingPunct="0"/>
            <a:r>
              <a:rPr lang="en-IE" sz="1400" b="1" dirty="0">
                <a:latin typeface="Arial" charset="0"/>
              </a:rPr>
              <a:t>( </a:t>
            </a:r>
            <a:r>
              <a:rPr lang="en-IE" sz="1400" b="1" dirty="0" err="1">
                <a:latin typeface="Arial" charset="0"/>
              </a:rPr>
              <a:t>Finohta</a:t>
            </a:r>
            <a:r>
              <a:rPr lang="en-IE" sz="1400" b="1" dirty="0">
                <a:latin typeface="Arial" charset="0"/>
              </a:rPr>
              <a:t> )</a:t>
            </a:r>
            <a:endParaRPr lang="en-GB" sz="1400" b="1" dirty="0"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12160" y="1916832"/>
            <a:ext cx="3348037" cy="73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bg-BG" sz="1400" b="1" u="sng" dirty="0" smtClean="0">
                <a:latin typeface="Arial" charset="0"/>
              </a:rPr>
              <a:t>Швеция</a:t>
            </a:r>
            <a:endParaRPr lang="en-IE" sz="1400" b="1" u="sng" dirty="0">
              <a:latin typeface="Arial" charset="0"/>
            </a:endParaRPr>
          </a:p>
          <a:p>
            <a:pPr eaLnBrk="0" hangingPunct="0"/>
            <a:r>
              <a:rPr lang="bg-BG" sz="1400" b="1" dirty="0" smtClean="0">
                <a:latin typeface="Arial" charset="0"/>
                <a:cs typeface="Times New Roman" pitchFamily="18" charset="0"/>
              </a:rPr>
              <a:t>Шведски съвет по технилогична оценка на здравните грижи</a:t>
            </a:r>
            <a:r>
              <a:rPr lang="en-IE" sz="1400" b="1" dirty="0" smtClean="0">
                <a:latin typeface="Arial" charset="0"/>
                <a:cs typeface="Times New Roman" pitchFamily="18" charset="0"/>
              </a:rPr>
              <a:t> (SBU). </a:t>
            </a:r>
            <a:endParaRPr lang="en-GB" sz="1400" b="1" dirty="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940425" y="2781300"/>
            <a:ext cx="3021013" cy="73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bg-BG" sz="1400" b="1" u="sng" dirty="0" smtClean="0">
                <a:latin typeface="Arial" charset="0"/>
              </a:rPr>
              <a:t>Дания</a:t>
            </a:r>
            <a:endParaRPr lang="en-GB" sz="1400" b="1" dirty="0">
              <a:latin typeface="Arial" charset="0"/>
            </a:endParaRPr>
          </a:p>
          <a:p>
            <a:pPr eaLnBrk="0" hangingPunct="0"/>
            <a:r>
              <a:rPr lang="bg-BG" sz="1400" b="1" dirty="0" smtClean="0">
                <a:latin typeface="Arial" charset="0"/>
                <a:cs typeface="Times New Roman" pitchFamily="18" charset="0"/>
              </a:rPr>
              <a:t>Датски центръ за оценка и </a:t>
            </a:r>
            <a:r>
              <a:rPr lang="en-IE" sz="1400" b="1" dirty="0" smtClean="0">
                <a:latin typeface="Arial" charset="0"/>
                <a:cs typeface="Times New Roman" pitchFamily="18" charset="0"/>
              </a:rPr>
              <a:t>HTA (DACEHTA) </a:t>
            </a:r>
            <a:endParaRPr lang="en-GB" sz="14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219200"/>
            <a:ext cx="3851275" cy="117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bg-BG" sz="1400" b="1" u="sng" dirty="0" smtClean="0">
                <a:latin typeface="Arial" charset="0"/>
              </a:rPr>
              <a:t>Англия</a:t>
            </a:r>
            <a:r>
              <a:rPr lang="en-US" sz="1400" b="1" u="sng" dirty="0" smtClean="0">
                <a:latin typeface="Arial" charset="0"/>
              </a:rPr>
              <a:t> &amp; </a:t>
            </a:r>
            <a:r>
              <a:rPr lang="bg-BG" sz="1400" b="1" u="sng" dirty="0" smtClean="0">
                <a:latin typeface="Arial" charset="0"/>
              </a:rPr>
              <a:t>Уелс</a:t>
            </a:r>
            <a:r>
              <a:rPr lang="en-GB" sz="1400" b="1" u="sng" dirty="0" smtClean="0">
                <a:latin typeface="Arial" charset="0"/>
              </a:rPr>
              <a:t>:</a:t>
            </a:r>
            <a:r>
              <a:rPr lang="en-GB" sz="1400" b="1" dirty="0" smtClean="0">
                <a:latin typeface="Arial" charset="0"/>
              </a:rPr>
              <a:t>                      </a:t>
            </a:r>
            <a:r>
              <a:rPr lang="bg-BG" sz="1400" b="1" u="sng" dirty="0" smtClean="0">
                <a:latin typeface="Arial" charset="0"/>
              </a:rPr>
              <a:t>Шотландия</a:t>
            </a:r>
            <a:r>
              <a:rPr lang="en-GB" sz="1400" b="1" u="sng" dirty="0" smtClean="0">
                <a:latin typeface="Arial" charset="0"/>
              </a:rPr>
              <a:t>:          </a:t>
            </a:r>
            <a:endParaRPr lang="en-GB" sz="1400" b="1" dirty="0">
              <a:latin typeface="Arial" charset="0"/>
            </a:endParaRPr>
          </a:p>
          <a:p>
            <a:pPr eaLnBrk="0" hangingPunct="0"/>
            <a:r>
              <a:rPr lang="bg-BG" sz="1400" b="1" dirty="0" smtClean="0">
                <a:latin typeface="Arial" charset="0"/>
              </a:rPr>
              <a:t>Национален институт по    </a:t>
            </a:r>
            <a:r>
              <a:rPr lang="en-GB" sz="1400" b="1" dirty="0" smtClean="0">
                <a:latin typeface="Arial" charset="0"/>
              </a:rPr>
              <a:t>   </a:t>
            </a:r>
            <a:r>
              <a:rPr lang="bg-BG" sz="1400" b="1" dirty="0" smtClean="0">
                <a:latin typeface="Arial" charset="0"/>
              </a:rPr>
              <a:t>Шотландски</a:t>
            </a:r>
            <a:endParaRPr lang="en-GB" sz="1400" b="1" dirty="0">
              <a:latin typeface="Arial" charset="0"/>
            </a:endParaRPr>
          </a:p>
          <a:p>
            <a:pPr eaLnBrk="0" hangingPunct="0"/>
            <a:r>
              <a:rPr lang="bg-BG" sz="1400" b="1" dirty="0" smtClean="0">
                <a:latin typeface="Arial" charset="0"/>
              </a:rPr>
              <a:t>Клинично знание </a:t>
            </a:r>
            <a:r>
              <a:rPr lang="en-GB" sz="1400" b="1" dirty="0" smtClean="0">
                <a:latin typeface="Arial" charset="0"/>
              </a:rPr>
              <a:t>(NICE</a:t>
            </a:r>
            <a:r>
              <a:rPr lang="en-GB" sz="1400" b="1" dirty="0">
                <a:latin typeface="Arial" charset="0"/>
              </a:rPr>
              <a:t>) &amp; </a:t>
            </a:r>
            <a:r>
              <a:rPr lang="bg-BG" sz="1400" b="1" dirty="0" smtClean="0">
                <a:latin typeface="Arial" charset="0"/>
              </a:rPr>
              <a:t>    консорциум </a:t>
            </a:r>
          </a:p>
          <a:p>
            <a:pPr eaLnBrk="0" hangingPunct="0"/>
            <a:r>
              <a:rPr lang="bg-BG" sz="1400" b="1" dirty="0" smtClean="0">
                <a:latin typeface="Arial" charset="0"/>
              </a:rPr>
              <a:t>всички</a:t>
            </a:r>
            <a:r>
              <a:rPr lang="en-GB" sz="1400" b="1" dirty="0" smtClean="0">
                <a:latin typeface="Arial" charset="0"/>
              </a:rPr>
              <a:t> Wales </a:t>
            </a:r>
            <a:r>
              <a:rPr lang="bg-BG" sz="1400" b="1" dirty="0" smtClean="0">
                <a:latin typeface="Arial" charset="0"/>
              </a:rPr>
              <a:t>консорциуми  за лекарства </a:t>
            </a:r>
            <a:endParaRPr lang="en-GB" sz="1400" b="1" dirty="0">
              <a:latin typeface="Arial" charset="0"/>
            </a:endParaRPr>
          </a:p>
          <a:p>
            <a:pPr eaLnBrk="0" hangingPunct="0"/>
            <a:r>
              <a:rPr lang="en-GB" sz="1400" b="1" dirty="0" smtClean="0">
                <a:latin typeface="Arial" charset="0"/>
              </a:rPr>
              <a:t>(</a:t>
            </a:r>
            <a:r>
              <a:rPr lang="en-GB" sz="1400" b="1" dirty="0">
                <a:latin typeface="Arial" charset="0"/>
              </a:rPr>
              <a:t>AWMSG)                           </a:t>
            </a:r>
            <a:r>
              <a:rPr lang="bg-BG" sz="1400" b="1" dirty="0" smtClean="0">
                <a:latin typeface="Arial" charset="0"/>
              </a:rPr>
              <a:t>           </a:t>
            </a:r>
            <a:r>
              <a:rPr lang="en-GB" sz="1400" b="1" dirty="0" smtClean="0">
                <a:latin typeface="Arial" charset="0"/>
              </a:rPr>
              <a:t>( </a:t>
            </a:r>
            <a:r>
              <a:rPr lang="en-GB" sz="1400" b="1" dirty="0">
                <a:latin typeface="Arial" charset="0"/>
              </a:rPr>
              <a:t>SMC )</a:t>
            </a:r>
            <a:endParaRPr lang="en-IE" sz="1400" b="1" dirty="0">
              <a:latin typeface="Arial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411413" y="2276475"/>
            <a:ext cx="431800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870700" y="4724400"/>
            <a:ext cx="2273300" cy="117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bg-BG" sz="1400" b="1" u="sng" dirty="0" smtClean="0">
                <a:latin typeface="Arial" charset="0"/>
              </a:rPr>
              <a:t>Германия</a:t>
            </a:r>
            <a:endParaRPr lang="en-GB" sz="1400" b="1" u="sng" dirty="0">
              <a:latin typeface="Arial" charset="0"/>
            </a:endParaRPr>
          </a:p>
          <a:p>
            <a:pPr eaLnBrk="0" hangingPunct="0"/>
            <a:r>
              <a:rPr lang="bg-BG" sz="1400" b="1" dirty="0" smtClean="0">
                <a:latin typeface="Arial" charset="0"/>
                <a:cs typeface="Times New Roman" pitchFamily="18" charset="0"/>
              </a:rPr>
              <a:t>Институт за качество и ефикасност на здравните услуги</a:t>
            </a:r>
            <a:r>
              <a:rPr lang="en-GB" sz="1400" b="1" dirty="0" smtClean="0">
                <a:latin typeface="Arial" charset="0"/>
                <a:cs typeface="Times New Roman" pitchFamily="18" charset="0"/>
              </a:rPr>
              <a:t> (</a:t>
            </a:r>
            <a:r>
              <a:rPr lang="en-GB" sz="1400" b="1" dirty="0" err="1" smtClean="0">
                <a:latin typeface="Arial" charset="0"/>
                <a:cs typeface="Times New Roman" pitchFamily="18" charset="0"/>
              </a:rPr>
              <a:t>IQUiG</a:t>
            </a:r>
            <a:r>
              <a:rPr lang="en-GB" sz="14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en-GB" sz="1400" b="1" dirty="0">
                <a:latin typeface="Arial" charset="0"/>
                <a:cs typeface="Times New Roman" pitchFamily="18" charset="0"/>
              </a:rPr>
              <a:t>) </a:t>
            </a:r>
            <a:r>
              <a:rPr lang="en-IE" sz="1200" dirty="0">
                <a:latin typeface="Arial" charset="0"/>
                <a:cs typeface="Times New Roman" pitchFamily="18" charset="0"/>
              </a:rPr>
              <a:t>.</a:t>
            </a:r>
            <a:endParaRPr lang="en-GB" sz="12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79388" y="4508500"/>
            <a:ext cx="1768475" cy="73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bg-BG" sz="1400" b="1" u="sng" dirty="0" smtClean="0">
                <a:latin typeface="Arial" charset="0"/>
              </a:rPr>
              <a:t>Франция</a:t>
            </a:r>
            <a:endParaRPr lang="en-GB" sz="1400" b="1" dirty="0">
              <a:latin typeface="Arial" charset="0"/>
            </a:endParaRPr>
          </a:p>
          <a:p>
            <a:pPr eaLnBrk="0" hangingPunct="0"/>
            <a:r>
              <a:rPr lang="en-IE" sz="1400" b="1" dirty="0">
                <a:latin typeface="Arial" charset="0"/>
              </a:rPr>
              <a:t>Haute </a:t>
            </a:r>
            <a:r>
              <a:rPr lang="en-IE" sz="1400" b="1" dirty="0" err="1">
                <a:latin typeface="Arial" charset="0"/>
              </a:rPr>
              <a:t>Authorite</a:t>
            </a:r>
            <a:r>
              <a:rPr lang="en-IE" sz="1400" b="1" dirty="0">
                <a:latin typeface="Arial" charset="0"/>
              </a:rPr>
              <a:t> de</a:t>
            </a:r>
          </a:p>
          <a:p>
            <a:pPr eaLnBrk="0" hangingPunct="0"/>
            <a:r>
              <a:rPr lang="en-IE" sz="1400" b="1" dirty="0" err="1">
                <a:latin typeface="Arial" charset="0"/>
              </a:rPr>
              <a:t>Sante</a:t>
            </a:r>
            <a:r>
              <a:rPr lang="en-IE" sz="1400" b="1" dirty="0">
                <a:latin typeface="Arial" charset="0"/>
              </a:rPr>
              <a:t> ( HAS )</a:t>
            </a:r>
            <a:endParaRPr lang="en-GB" sz="1400" b="1" dirty="0">
              <a:latin typeface="Times New Roman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1331913" y="4365625"/>
            <a:ext cx="151130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50825" y="5373688"/>
            <a:ext cx="1752600" cy="9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bg-BG" sz="1400" b="1" u="sng" dirty="0" smtClean="0">
                <a:latin typeface="Arial" charset="0"/>
              </a:rPr>
              <a:t>Испания</a:t>
            </a:r>
            <a:endParaRPr lang="en-IE" sz="1400" b="1" u="sng" dirty="0">
              <a:latin typeface="Arial" charset="0"/>
            </a:endParaRPr>
          </a:p>
          <a:p>
            <a:pPr eaLnBrk="0" hangingPunct="0"/>
            <a:r>
              <a:rPr lang="bg-BG" sz="1400" b="1" dirty="0">
                <a:latin typeface="Arial" charset="0"/>
              </a:rPr>
              <a:t>НТА</a:t>
            </a:r>
            <a:r>
              <a:rPr lang="en-IE" sz="1400" b="1" dirty="0">
                <a:latin typeface="Arial" charset="0"/>
              </a:rPr>
              <a:t> </a:t>
            </a:r>
            <a:r>
              <a:rPr lang="bg-BG" sz="1400" b="1" dirty="0" smtClean="0">
                <a:latin typeface="Arial" charset="0"/>
              </a:rPr>
              <a:t>на регионално ниво</a:t>
            </a:r>
            <a:endParaRPr lang="en-IE" sz="1400" b="1" dirty="0">
              <a:latin typeface="Arial" charset="0"/>
            </a:endParaRPr>
          </a:p>
          <a:p>
            <a:pPr eaLnBrk="0" hangingPunct="0"/>
            <a:r>
              <a:rPr lang="bg-BG" sz="1400" b="1" dirty="0" smtClean="0">
                <a:latin typeface="Arial" charset="0"/>
              </a:rPr>
              <a:t>(напр</a:t>
            </a:r>
            <a:r>
              <a:rPr lang="en-IE" sz="1400" b="1" dirty="0" smtClean="0">
                <a:latin typeface="Arial" charset="0"/>
              </a:rPr>
              <a:t>. CAHTA</a:t>
            </a:r>
            <a:r>
              <a:rPr lang="bg-BG" sz="1400" b="1" dirty="0" smtClean="0">
                <a:latin typeface="Arial" charset="0"/>
              </a:rPr>
              <a:t>)</a:t>
            </a:r>
            <a:endParaRPr lang="en-GB" sz="1400" b="1" dirty="0">
              <a:latin typeface="Arial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268538" y="5661025"/>
            <a:ext cx="2087562" cy="73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bg-BG" sz="1400" b="1" u="sng" dirty="0" smtClean="0">
                <a:latin typeface="Arial" charset="0"/>
              </a:rPr>
              <a:t>Италия</a:t>
            </a:r>
            <a:r>
              <a:rPr lang="en-GB" sz="1400" b="1" u="sng" dirty="0" smtClean="0">
                <a:latin typeface="Arial" charset="0"/>
              </a:rPr>
              <a:t>:</a:t>
            </a:r>
            <a:endParaRPr lang="en-GB" sz="1400" b="1" dirty="0">
              <a:latin typeface="Arial" charset="0"/>
            </a:endParaRPr>
          </a:p>
          <a:p>
            <a:pPr eaLnBrk="0" hangingPunct="0"/>
            <a:r>
              <a:rPr lang="bg-BG" sz="1400" b="1" dirty="0" smtClean="0">
                <a:latin typeface="Arial" charset="0"/>
              </a:rPr>
              <a:t>Италианска мрежа за</a:t>
            </a:r>
            <a:r>
              <a:rPr lang="en-IE" sz="1400" b="1" dirty="0" smtClean="0">
                <a:latin typeface="Arial" charset="0"/>
              </a:rPr>
              <a:t> </a:t>
            </a:r>
            <a:r>
              <a:rPr lang="en-IE" sz="1400" b="1" dirty="0">
                <a:latin typeface="Arial" charset="0"/>
              </a:rPr>
              <a:t>HTA ( NI-HTA ) </a:t>
            </a:r>
            <a:endParaRPr lang="en-GB" sz="1400" b="1" dirty="0">
              <a:latin typeface="Arial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3124200" y="4941888"/>
            <a:ext cx="871538" cy="925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356100" y="5661025"/>
            <a:ext cx="431958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bg-BG" sz="1400" u="sng" dirty="0" smtClean="0">
                <a:latin typeface="Arial" charset="0"/>
              </a:rPr>
              <a:t>Австрия</a:t>
            </a:r>
            <a:r>
              <a:rPr lang="en-IE" sz="1400" dirty="0" smtClean="0">
                <a:latin typeface="Arial" charset="0"/>
              </a:rPr>
              <a:t>                                                            </a:t>
            </a:r>
            <a:r>
              <a:rPr lang="en-IE" sz="1400" dirty="0">
                <a:latin typeface="Arial" charset="0"/>
              </a:rPr>
              <a:t>Ludwig Boltzmann </a:t>
            </a:r>
            <a:r>
              <a:rPr lang="bg-BG" sz="1400" dirty="0" smtClean="0">
                <a:latin typeface="Arial" charset="0"/>
              </a:rPr>
              <a:t>институт за</a:t>
            </a:r>
            <a:r>
              <a:rPr lang="en-IE" sz="1400" dirty="0" smtClean="0">
                <a:latin typeface="Arial" charset="0"/>
              </a:rPr>
              <a:t> </a:t>
            </a:r>
            <a:r>
              <a:rPr lang="en-IE" sz="1400" dirty="0">
                <a:latin typeface="Arial" charset="0"/>
              </a:rPr>
              <a:t>HTA </a:t>
            </a:r>
            <a:r>
              <a:rPr lang="en-IE" sz="1400" dirty="0" smtClean="0">
                <a:latin typeface="Arial" charset="0"/>
              </a:rPr>
              <a:t>(LBI@HTA)</a:t>
            </a:r>
            <a:r>
              <a:rPr lang="en-IE" sz="1400" u="sng" dirty="0" smtClean="0">
                <a:latin typeface="Arial" charset="0"/>
              </a:rPr>
              <a:t> </a:t>
            </a:r>
            <a:endParaRPr lang="bg-BG" sz="1400" u="sng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bg-BG" sz="1400" u="sng" dirty="0" smtClean="0">
                <a:latin typeface="Arial" charset="0"/>
              </a:rPr>
              <a:t>Швейцария</a:t>
            </a:r>
            <a:r>
              <a:rPr lang="en-IE" sz="1400" u="sng" dirty="0" smtClean="0">
                <a:latin typeface="Arial" charset="0"/>
              </a:rPr>
              <a:t> </a:t>
            </a:r>
            <a:r>
              <a:rPr lang="en-IE" sz="1400" dirty="0" smtClean="0">
                <a:latin typeface="Arial" charset="0"/>
              </a:rPr>
              <a:t>                                                         </a:t>
            </a:r>
            <a:r>
              <a:rPr lang="bg-BG" sz="1400" dirty="0" smtClean="0">
                <a:latin typeface="Arial" charset="0"/>
              </a:rPr>
              <a:t>Швейцарска мрежа за </a:t>
            </a:r>
            <a:r>
              <a:rPr lang="en-IE" sz="1400" dirty="0" smtClean="0">
                <a:latin typeface="Arial" charset="0"/>
              </a:rPr>
              <a:t>HTA </a:t>
            </a:r>
            <a:r>
              <a:rPr lang="en-IE" sz="1400" dirty="0">
                <a:latin typeface="Arial" charset="0"/>
              </a:rPr>
              <a:t>( SNHTA ) </a:t>
            </a:r>
            <a:endParaRPr lang="en-GB" sz="1400" u="sng" dirty="0">
              <a:latin typeface="Arial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 flipV="1">
            <a:off x="4356100" y="4797425"/>
            <a:ext cx="576263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0" y="3645024"/>
            <a:ext cx="248443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bg-BG" sz="1400" u="sng" dirty="0" smtClean="0">
                <a:latin typeface="Arial" charset="0"/>
              </a:rPr>
              <a:t>Белгия</a:t>
            </a:r>
            <a:endParaRPr lang="en-IE" sz="1400" u="sng" dirty="0">
              <a:latin typeface="Arial" charset="0"/>
            </a:endParaRPr>
          </a:p>
          <a:p>
            <a:r>
              <a:rPr lang="bg-BG" sz="1400" dirty="0" smtClean="0">
                <a:latin typeface="Arial" charset="0"/>
              </a:rPr>
              <a:t>Белгийски център за знание в здравните грижи </a:t>
            </a:r>
            <a:r>
              <a:rPr lang="en-IE" sz="1400" dirty="0" smtClean="0">
                <a:latin typeface="Arial" charset="0"/>
              </a:rPr>
              <a:t> </a:t>
            </a:r>
            <a:r>
              <a:rPr lang="en-IE" sz="1400" dirty="0">
                <a:latin typeface="Arial" charset="0"/>
              </a:rPr>
              <a:t>Centre ( KCE ) </a:t>
            </a:r>
            <a:r>
              <a:rPr lang="en-IE" sz="1400" b="0" dirty="0">
                <a:latin typeface="Arial" charset="0"/>
              </a:rPr>
              <a:t>.</a:t>
            </a:r>
            <a:endParaRPr lang="en-GB" sz="1400" u="sng" dirty="0">
              <a:latin typeface="Arial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996880" y="3501008"/>
            <a:ext cx="282359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hangingPunct="0"/>
            <a:r>
              <a:rPr lang="bg-BG" sz="1400" u="sng" dirty="0" smtClean="0">
                <a:latin typeface="Arial" charset="0"/>
              </a:rPr>
              <a:t>Холандия</a:t>
            </a:r>
            <a:endParaRPr lang="en-GB" sz="1400" u="sng" dirty="0">
              <a:latin typeface="Arial" charset="0"/>
            </a:endParaRPr>
          </a:p>
          <a:p>
            <a:pPr eaLnBrk="0" hangingPunct="0"/>
            <a:r>
              <a:rPr lang="bg-BG" sz="1400" dirty="0" smtClean="0">
                <a:latin typeface="Arial" charset="0"/>
              </a:rPr>
              <a:t>Здравно осигурителния борд</a:t>
            </a:r>
            <a:r>
              <a:rPr lang="en-IE" sz="1400" dirty="0" smtClean="0">
                <a:latin typeface="Arial" charset="0"/>
              </a:rPr>
              <a:t> (CVZ </a:t>
            </a:r>
            <a:r>
              <a:rPr lang="en-IE" sz="1400" dirty="0">
                <a:latin typeface="Arial" charset="0"/>
              </a:rPr>
              <a:t>) .</a:t>
            </a:r>
          </a:p>
          <a:p>
            <a:pPr eaLnBrk="0" hangingPunct="0"/>
            <a:r>
              <a:rPr lang="bg-BG" sz="1400" u="sng" dirty="0" smtClean="0">
                <a:latin typeface="Arial" charset="0"/>
              </a:rPr>
              <a:t>Полша</a:t>
            </a:r>
            <a:endParaRPr lang="en-IE" sz="1400" u="sng" dirty="0">
              <a:latin typeface="Arial" charset="0"/>
            </a:endParaRPr>
          </a:p>
          <a:p>
            <a:pPr eaLnBrk="0" hangingPunct="0"/>
            <a:r>
              <a:rPr lang="bg-BG" sz="1400" dirty="0" smtClean="0">
                <a:latin typeface="Arial" charset="0"/>
              </a:rPr>
              <a:t>Полска агенция за </a:t>
            </a:r>
            <a:r>
              <a:rPr lang="en-IE" sz="1400" dirty="0" smtClean="0">
                <a:latin typeface="Arial" charset="0"/>
              </a:rPr>
              <a:t> </a:t>
            </a:r>
            <a:r>
              <a:rPr lang="en-IE" sz="1400" dirty="0">
                <a:latin typeface="Arial" charset="0"/>
              </a:rPr>
              <a:t>HTA</a:t>
            </a:r>
            <a:endParaRPr lang="en-GB" sz="1400" dirty="0">
              <a:latin typeface="Arial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-1" y="2403465"/>
            <a:ext cx="26273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bg-BG" sz="1400" u="sng" kern="1000" dirty="0" smtClean="0">
                <a:latin typeface="Arial" charset="0"/>
              </a:rPr>
              <a:t>Ирландия: </a:t>
            </a:r>
            <a:r>
              <a:rPr lang="bg-BG" sz="1400" kern="1000" dirty="0" smtClean="0">
                <a:latin typeface="Arial" charset="0"/>
              </a:rPr>
              <a:t>Национал</a:t>
            </a:r>
            <a:r>
              <a:rPr lang="bg-BG" sz="1400" dirty="0" smtClean="0">
                <a:latin typeface="Arial" charset="0"/>
              </a:rPr>
              <a:t>ен център по фармакоикономика </a:t>
            </a:r>
            <a:r>
              <a:rPr lang="en-IE" sz="1400" dirty="0" smtClean="0">
                <a:latin typeface="Arial" charset="0"/>
              </a:rPr>
              <a:t>(NCPE) </a:t>
            </a:r>
            <a:r>
              <a:rPr lang="en-IE" sz="1400" dirty="0">
                <a:latin typeface="Arial" charset="0"/>
              </a:rPr>
              <a:t>&amp;  </a:t>
            </a:r>
            <a:r>
              <a:rPr lang="bg-BG" sz="1400" dirty="0" smtClean="0">
                <a:latin typeface="Arial" charset="0"/>
              </a:rPr>
              <a:t>здравна информация и качество</a:t>
            </a:r>
            <a:r>
              <a:rPr lang="en-IE" sz="1400" dirty="0" smtClean="0">
                <a:latin typeface="Arial" charset="0"/>
              </a:rPr>
              <a:t> </a:t>
            </a:r>
            <a:r>
              <a:rPr lang="en-IE" sz="1400" dirty="0">
                <a:latin typeface="Arial" charset="0"/>
              </a:rPr>
              <a:t>(HIQA) </a:t>
            </a:r>
            <a:endParaRPr lang="en-GB" sz="1400" u="sng" dirty="0">
              <a:latin typeface="Arial" charset="0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1979613" y="3068638"/>
            <a:ext cx="360362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2316163" y="3017838"/>
            <a:ext cx="911225" cy="877887"/>
            <a:chOff x="1548" y="2055"/>
            <a:chExt cx="574" cy="553"/>
          </a:xfrm>
        </p:grpSpPr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725" y="2055"/>
              <a:ext cx="397" cy="553"/>
            </a:xfrm>
            <a:custGeom>
              <a:avLst/>
              <a:gdLst>
                <a:gd name="T0" fmla="*/ 52 w 795"/>
                <a:gd name="T1" fmla="*/ 4 h 1105"/>
                <a:gd name="T2" fmla="*/ 48 w 795"/>
                <a:gd name="T3" fmla="*/ 11 h 1105"/>
                <a:gd name="T4" fmla="*/ 43 w 795"/>
                <a:gd name="T5" fmla="*/ 13 h 1105"/>
                <a:gd name="T6" fmla="*/ 40 w 795"/>
                <a:gd name="T7" fmla="*/ 19 h 1105"/>
                <a:gd name="T8" fmla="*/ 39 w 795"/>
                <a:gd name="T9" fmla="*/ 26 h 1105"/>
                <a:gd name="T10" fmla="*/ 34 w 795"/>
                <a:gd name="T11" fmla="*/ 30 h 1105"/>
                <a:gd name="T12" fmla="*/ 33 w 795"/>
                <a:gd name="T13" fmla="*/ 38 h 1105"/>
                <a:gd name="T14" fmla="*/ 29 w 795"/>
                <a:gd name="T15" fmla="*/ 47 h 1105"/>
                <a:gd name="T16" fmla="*/ 28 w 795"/>
                <a:gd name="T17" fmla="*/ 52 h 1105"/>
                <a:gd name="T18" fmla="*/ 35 w 795"/>
                <a:gd name="T19" fmla="*/ 44 h 1105"/>
                <a:gd name="T20" fmla="*/ 42 w 795"/>
                <a:gd name="T21" fmla="*/ 46 h 1105"/>
                <a:gd name="T22" fmla="*/ 48 w 795"/>
                <a:gd name="T23" fmla="*/ 48 h 1105"/>
                <a:gd name="T24" fmla="*/ 49 w 795"/>
                <a:gd name="T25" fmla="*/ 55 h 1105"/>
                <a:gd name="T26" fmla="*/ 50 w 795"/>
                <a:gd name="T27" fmla="*/ 62 h 1105"/>
                <a:gd name="T28" fmla="*/ 47 w 795"/>
                <a:gd name="T29" fmla="*/ 70 h 1105"/>
                <a:gd name="T30" fmla="*/ 52 w 795"/>
                <a:gd name="T31" fmla="*/ 76 h 1105"/>
                <a:gd name="T32" fmla="*/ 48 w 795"/>
                <a:gd name="T33" fmla="*/ 84 h 1105"/>
                <a:gd name="T34" fmla="*/ 40 w 795"/>
                <a:gd name="T35" fmla="*/ 89 h 1105"/>
                <a:gd name="T36" fmla="*/ 29 w 795"/>
                <a:gd name="T37" fmla="*/ 90 h 1105"/>
                <a:gd name="T38" fmla="*/ 26 w 795"/>
                <a:gd name="T39" fmla="*/ 104 h 1105"/>
                <a:gd name="T40" fmla="*/ 17 w 795"/>
                <a:gd name="T41" fmla="*/ 106 h 1105"/>
                <a:gd name="T42" fmla="*/ 14 w 795"/>
                <a:gd name="T43" fmla="*/ 112 h 1105"/>
                <a:gd name="T44" fmla="*/ 23 w 795"/>
                <a:gd name="T45" fmla="*/ 110 h 1105"/>
                <a:gd name="T46" fmla="*/ 29 w 795"/>
                <a:gd name="T47" fmla="*/ 114 h 1105"/>
                <a:gd name="T48" fmla="*/ 26 w 795"/>
                <a:gd name="T49" fmla="*/ 119 h 1105"/>
                <a:gd name="T50" fmla="*/ 19 w 795"/>
                <a:gd name="T51" fmla="*/ 123 h 1105"/>
                <a:gd name="T52" fmla="*/ 8 w 795"/>
                <a:gd name="T53" fmla="*/ 133 h 1105"/>
                <a:gd name="T54" fmla="*/ 2 w 795"/>
                <a:gd name="T55" fmla="*/ 139 h 1105"/>
                <a:gd name="T56" fmla="*/ 23 w 795"/>
                <a:gd name="T57" fmla="*/ 136 h 1105"/>
                <a:gd name="T58" fmla="*/ 32 w 795"/>
                <a:gd name="T59" fmla="*/ 131 h 1105"/>
                <a:gd name="T60" fmla="*/ 52 w 795"/>
                <a:gd name="T61" fmla="*/ 131 h 1105"/>
                <a:gd name="T62" fmla="*/ 72 w 795"/>
                <a:gd name="T63" fmla="*/ 132 h 1105"/>
                <a:gd name="T64" fmla="*/ 89 w 795"/>
                <a:gd name="T65" fmla="*/ 128 h 1105"/>
                <a:gd name="T66" fmla="*/ 84 w 795"/>
                <a:gd name="T67" fmla="*/ 122 h 1105"/>
                <a:gd name="T68" fmla="*/ 91 w 795"/>
                <a:gd name="T69" fmla="*/ 115 h 1105"/>
                <a:gd name="T70" fmla="*/ 99 w 795"/>
                <a:gd name="T71" fmla="*/ 98 h 1105"/>
                <a:gd name="T72" fmla="*/ 89 w 795"/>
                <a:gd name="T73" fmla="*/ 97 h 1105"/>
                <a:gd name="T74" fmla="*/ 82 w 795"/>
                <a:gd name="T75" fmla="*/ 96 h 1105"/>
                <a:gd name="T76" fmla="*/ 85 w 795"/>
                <a:gd name="T77" fmla="*/ 89 h 1105"/>
                <a:gd name="T78" fmla="*/ 83 w 795"/>
                <a:gd name="T79" fmla="*/ 81 h 1105"/>
                <a:gd name="T80" fmla="*/ 76 w 795"/>
                <a:gd name="T81" fmla="*/ 69 h 1105"/>
                <a:gd name="T82" fmla="*/ 76 w 795"/>
                <a:gd name="T83" fmla="*/ 61 h 1105"/>
                <a:gd name="T84" fmla="*/ 72 w 795"/>
                <a:gd name="T85" fmla="*/ 52 h 1105"/>
                <a:gd name="T86" fmla="*/ 66 w 795"/>
                <a:gd name="T87" fmla="*/ 47 h 1105"/>
                <a:gd name="T88" fmla="*/ 59 w 795"/>
                <a:gd name="T89" fmla="*/ 44 h 1105"/>
                <a:gd name="T90" fmla="*/ 66 w 795"/>
                <a:gd name="T91" fmla="*/ 41 h 1105"/>
                <a:gd name="T92" fmla="*/ 64 w 795"/>
                <a:gd name="T93" fmla="*/ 37 h 1105"/>
                <a:gd name="T94" fmla="*/ 73 w 795"/>
                <a:gd name="T95" fmla="*/ 32 h 1105"/>
                <a:gd name="T96" fmla="*/ 78 w 795"/>
                <a:gd name="T97" fmla="*/ 27 h 1105"/>
                <a:gd name="T98" fmla="*/ 69 w 795"/>
                <a:gd name="T99" fmla="*/ 19 h 1105"/>
                <a:gd name="T100" fmla="*/ 61 w 795"/>
                <a:gd name="T101" fmla="*/ 18 h 1105"/>
                <a:gd name="T102" fmla="*/ 57 w 795"/>
                <a:gd name="T103" fmla="*/ 16 h 1105"/>
                <a:gd name="T104" fmla="*/ 65 w 795"/>
                <a:gd name="T105" fmla="*/ 12 h 1105"/>
                <a:gd name="T106" fmla="*/ 74 w 795"/>
                <a:gd name="T107" fmla="*/ 5 h 1105"/>
                <a:gd name="T108" fmla="*/ 57 w 795"/>
                <a:gd name="T109" fmla="*/ 4 h 11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5"/>
                <a:gd name="T166" fmla="*/ 0 h 1105"/>
                <a:gd name="T167" fmla="*/ 795 w 795"/>
                <a:gd name="T168" fmla="*/ 1105 h 11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5" h="1105">
                  <a:moveTo>
                    <a:pt x="438" y="14"/>
                  </a:moveTo>
                  <a:lnTo>
                    <a:pt x="418" y="28"/>
                  </a:lnTo>
                  <a:lnTo>
                    <a:pt x="390" y="48"/>
                  </a:lnTo>
                  <a:lnTo>
                    <a:pt x="388" y="88"/>
                  </a:lnTo>
                  <a:lnTo>
                    <a:pt x="362" y="100"/>
                  </a:lnTo>
                  <a:lnTo>
                    <a:pt x="350" y="102"/>
                  </a:lnTo>
                  <a:lnTo>
                    <a:pt x="322" y="112"/>
                  </a:lnTo>
                  <a:lnTo>
                    <a:pt x="322" y="146"/>
                  </a:lnTo>
                  <a:lnTo>
                    <a:pt x="314" y="184"/>
                  </a:lnTo>
                  <a:lnTo>
                    <a:pt x="314" y="204"/>
                  </a:lnTo>
                  <a:lnTo>
                    <a:pt x="284" y="216"/>
                  </a:lnTo>
                  <a:lnTo>
                    <a:pt x="274" y="239"/>
                  </a:lnTo>
                  <a:lnTo>
                    <a:pt x="286" y="261"/>
                  </a:lnTo>
                  <a:lnTo>
                    <a:pt x="270" y="297"/>
                  </a:lnTo>
                  <a:lnTo>
                    <a:pt x="246" y="359"/>
                  </a:lnTo>
                  <a:lnTo>
                    <a:pt x="236" y="369"/>
                  </a:lnTo>
                  <a:lnTo>
                    <a:pt x="212" y="409"/>
                  </a:lnTo>
                  <a:lnTo>
                    <a:pt x="230" y="409"/>
                  </a:lnTo>
                  <a:lnTo>
                    <a:pt x="252" y="401"/>
                  </a:lnTo>
                  <a:lnTo>
                    <a:pt x="284" y="351"/>
                  </a:lnTo>
                  <a:lnTo>
                    <a:pt x="312" y="351"/>
                  </a:lnTo>
                  <a:lnTo>
                    <a:pt x="340" y="363"/>
                  </a:lnTo>
                  <a:lnTo>
                    <a:pt x="374" y="367"/>
                  </a:lnTo>
                  <a:lnTo>
                    <a:pt x="390" y="377"/>
                  </a:lnTo>
                  <a:lnTo>
                    <a:pt x="402" y="417"/>
                  </a:lnTo>
                  <a:lnTo>
                    <a:pt x="392" y="439"/>
                  </a:lnTo>
                  <a:lnTo>
                    <a:pt x="392" y="479"/>
                  </a:lnTo>
                  <a:lnTo>
                    <a:pt x="402" y="491"/>
                  </a:lnTo>
                  <a:lnTo>
                    <a:pt x="378" y="529"/>
                  </a:lnTo>
                  <a:lnTo>
                    <a:pt x="376" y="555"/>
                  </a:lnTo>
                  <a:lnTo>
                    <a:pt x="390" y="591"/>
                  </a:lnTo>
                  <a:lnTo>
                    <a:pt x="418" y="606"/>
                  </a:lnTo>
                  <a:lnTo>
                    <a:pt x="388" y="618"/>
                  </a:lnTo>
                  <a:lnTo>
                    <a:pt x="390" y="672"/>
                  </a:lnTo>
                  <a:lnTo>
                    <a:pt x="368" y="684"/>
                  </a:lnTo>
                  <a:lnTo>
                    <a:pt x="324" y="710"/>
                  </a:lnTo>
                  <a:lnTo>
                    <a:pt x="278" y="710"/>
                  </a:lnTo>
                  <a:lnTo>
                    <a:pt x="238" y="720"/>
                  </a:lnTo>
                  <a:lnTo>
                    <a:pt x="236" y="796"/>
                  </a:lnTo>
                  <a:lnTo>
                    <a:pt x="212" y="830"/>
                  </a:lnTo>
                  <a:lnTo>
                    <a:pt x="192" y="842"/>
                  </a:lnTo>
                  <a:lnTo>
                    <a:pt x="142" y="844"/>
                  </a:lnTo>
                  <a:lnTo>
                    <a:pt x="114" y="872"/>
                  </a:lnTo>
                  <a:lnTo>
                    <a:pt x="114" y="890"/>
                  </a:lnTo>
                  <a:lnTo>
                    <a:pt x="158" y="890"/>
                  </a:lnTo>
                  <a:lnTo>
                    <a:pt x="186" y="880"/>
                  </a:lnTo>
                  <a:lnTo>
                    <a:pt x="186" y="906"/>
                  </a:lnTo>
                  <a:lnTo>
                    <a:pt x="236" y="906"/>
                  </a:lnTo>
                  <a:lnTo>
                    <a:pt x="240" y="930"/>
                  </a:lnTo>
                  <a:lnTo>
                    <a:pt x="210" y="946"/>
                  </a:lnTo>
                  <a:lnTo>
                    <a:pt x="184" y="967"/>
                  </a:lnTo>
                  <a:lnTo>
                    <a:pt x="156" y="979"/>
                  </a:lnTo>
                  <a:lnTo>
                    <a:pt x="132" y="1005"/>
                  </a:lnTo>
                  <a:lnTo>
                    <a:pt x="70" y="1063"/>
                  </a:lnTo>
                  <a:lnTo>
                    <a:pt x="0" y="1095"/>
                  </a:lnTo>
                  <a:lnTo>
                    <a:pt x="18" y="1105"/>
                  </a:lnTo>
                  <a:lnTo>
                    <a:pt x="150" y="1069"/>
                  </a:lnTo>
                  <a:lnTo>
                    <a:pt x="186" y="1083"/>
                  </a:lnTo>
                  <a:lnTo>
                    <a:pt x="226" y="1069"/>
                  </a:lnTo>
                  <a:lnTo>
                    <a:pt x="258" y="1045"/>
                  </a:lnTo>
                  <a:lnTo>
                    <a:pt x="340" y="1053"/>
                  </a:lnTo>
                  <a:lnTo>
                    <a:pt x="416" y="1047"/>
                  </a:lnTo>
                  <a:lnTo>
                    <a:pt x="569" y="1045"/>
                  </a:lnTo>
                  <a:lnTo>
                    <a:pt x="579" y="1055"/>
                  </a:lnTo>
                  <a:lnTo>
                    <a:pt x="671" y="1045"/>
                  </a:lnTo>
                  <a:lnTo>
                    <a:pt x="717" y="1017"/>
                  </a:lnTo>
                  <a:lnTo>
                    <a:pt x="707" y="997"/>
                  </a:lnTo>
                  <a:lnTo>
                    <a:pt x="677" y="969"/>
                  </a:lnTo>
                  <a:lnTo>
                    <a:pt x="655" y="958"/>
                  </a:lnTo>
                  <a:lnTo>
                    <a:pt x="735" y="918"/>
                  </a:lnTo>
                  <a:lnTo>
                    <a:pt x="769" y="878"/>
                  </a:lnTo>
                  <a:lnTo>
                    <a:pt x="795" y="784"/>
                  </a:lnTo>
                  <a:lnTo>
                    <a:pt x="773" y="770"/>
                  </a:lnTo>
                  <a:lnTo>
                    <a:pt x="715" y="772"/>
                  </a:lnTo>
                  <a:lnTo>
                    <a:pt x="685" y="786"/>
                  </a:lnTo>
                  <a:lnTo>
                    <a:pt x="657" y="768"/>
                  </a:lnTo>
                  <a:lnTo>
                    <a:pt x="685" y="746"/>
                  </a:lnTo>
                  <a:lnTo>
                    <a:pt x="683" y="712"/>
                  </a:lnTo>
                  <a:lnTo>
                    <a:pt x="669" y="664"/>
                  </a:lnTo>
                  <a:lnTo>
                    <a:pt x="669" y="642"/>
                  </a:lnTo>
                  <a:lnTo>
                    <a:pt x="661" y="592"/>
                  </a:lnTo>
                  <a:lnTo>
                    <a:pt x="615" y="545"/>
                  </a:lnTo>
                  <a:lnTo>
                    <a:pt x="631" y="517"/>
                  </a:lnTo>
                  <a:lnTo>
                    <a:pt x="609" y="483"/>
                  </a:lnTo>
                  <a:lnTo>
                    <a:pt x="581" y="459"/>
                  </a:lnTo>
                  <a:lnTo>
                    <a:pt x="577" y="413"/>
                  </a:lnTo>
                  <a:lnTo>
                    <a:pt x="541" y="407"/>
                  </a:lnTo>
                  <a:lnTo>
                    <a:pt x="533" y="369"/>
                  </a:lnTo>
                  <a:lnTo>
                    <a:pt x="503" y="341"/>
                  </a:lnTo>
                  <a:lnTo>
                    <a:pt x="477" y="351"/>
                  </a:lnTo>
                  <a:lnTo>
                    <a:pt x="501" y="327"/>
                  </a:lnTo>
                  <a:lnTo>
                    <a:pt x="529" y="327"/>
                  </a:lnTo>
                  <a:lnTo>
                    <a:pt x="527" y="299"/>
                  </a:lnTo>
                  <a:lnTo>
                    <a:pt x="515" y="291"/>
                  </a:lnTo>
                  <a:lnTo>
                    <a:pt x="553" y="291"/>
                  </a:lnTo>
                  <a:lnTo>
                    <a:pt x="585" y="255"/>
                  </a:lnTo>
                  <a:lnTo>
                    <a:pt x="621" y="245"/>
                  </a:lnTo>
                  <a:lnTo>
                    <a:pt x="631" y="216"/>
                  </a:lnTo>
                  <a:lnTo>
                    <a:pt x="661" y="150"/>
                  </a:lnTo>
                  <a:lnTo>
                    <a:pt x="559" y="148"/>
                  </a:lnTo>
                  <a:lnTo>
                    <a:pt x="525" y="138"/>
                  </a:lnTo>
                  <a:lnTo>
                    <a:pt x="495" y="138"/>
                  </a:lnTo>
                  <a:lnTo>
                    <a:pt x="455" y="148"/>
                  </a:lnTo>
                  <a:lnTo>
                    <a:pt x="463" y="124"/>
                  </a:lnTo>
                  <a:lnTo>
                    <a:pt x="499" y="114"/>
                  </a:lnTo>
                  <a:lnTo>
                    <a:pt x="523" y="90"/>
                  </a:lnTo>
                  <a:lnTo>
                    <a:pt x="567" y="62"/>
                  </a:lnTo>
                  <a:lnTo>
                    <a:pt x="593" y="34"/>
                  </a:lnTo>
                  <a:lnTo>
                    <a:pt x="555" y="0"/>
                  </a:lnTo>
                  <a:lnTo>
                    <a:pt x="461" y="30"/>
                  </a:lnTo>
                  <a:lnTo>
                    <a:pt x="438" y="14"/>
                  </a:lnTo>
                  <a:close/>
                </a:path>
              </a:pathLst>
            </a:custGeom>
            <a:solidFill>
              <a:srgbClr val="FF204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 b="1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1548" y="2258"/>
              <a:ext cx="234" cy="229"/>
            </a:xfrm>
            <a:custGeom>
              <a:avLst/>
              <a:gdLst>
                <a:gd name="T0" fmla="*/ 42 w 469"/>
                <a:gd name="T1" fmla="*/ 0 h 457"/>
                <a:gd name="T2" fmla="*/ 47 w 469"/>
                <a:gd name="T3" fmla="*/ 0 h 457"/>
                <a:gd name="T4" fmla="*/ 49 w 469"/>
                <a:gd name="T5" fmla="*/ 2 h 457"/>
                <a:gd name="T6" fmla="*/ 52 w 469"/>
                <a:gd name="T7" fmla="*/ 2 h 457"/>
                <a:gd name="T8" fmla="*/ 50 w 469"/>
                <a:gd name="T9" fmla="*/ 4 h 457"/>
                <a:gd name="T10" fmla="*/ 48 w 469"/>
                <a:gd name="T11" fmla="*/ 6 h 457"/>
                <a:gd name="T12" fmla="*/ 43 w 469"/>
                <a:gd name="T13" fmla="*/ 8 h 457"/>
                <a:gd name="T14" fmla="*/ 40 w 469"/>
                <a:gd name="T15" fmla="*/ 12 h 457"/>
                <a:gd name="T16" fmla="*/ 42 w 469"/>
                <a:gd name="T17" fmla="*/ 15 h 457"/>
                <a:gd name="T18" fmla="*/ 43 w 469"/>
                <a:gd name="T19" fmla="*/ 17 h 457"/>
                <a:gd name="T20" fmla="*/ 46 w 469"/>
                <a:gd name="T21" fmla="*/ 17 h 457"/>
                <a:gd name="T22" fmla="*/ 54 w 469"/>
                <a:gd name="T23" fmla="*/ 14 h 457"/>
                <a:gd name="T24" fmla="*/ 56 w 469"/>
                <a:gd name="T25" fmla="*/ 20 h 457"/>
                <a:gd name="T26" fmla="*/ 58 w 469"/>
                <a:gd name="T27" fmla="*/ 22 h 457"/>
                <a:gd name="T28" fmla="*/ 56 w 469"/>
                <a:gd name="T29" fmla="*/ 25 h 457"/>
                <a:gd name="T30" fmla="*/ 56 w 469"/>
                <a:gd name="T31" fmla="*/ 32 h 457"/>
                <a:gd name="T32" fmla="*/ 53 w 469"/>
                <a:gd name="T33" fmla="*/ 42 h 457"/>
                <a:gd name="T34" fmla="*/ 45 w 469"/>
                <a:gd name="T35" fmla="*/ 52 h 457"/>
                <a:gd name="T36" fmla="*/ 30 w 469"/>
                <a:gd name="T37" fmla="*/ 52 h 457"/>
                <a:gd name="T38" fmla="*/ 28 w 469"/>
                <a:gd name="T39" fmla="*/ 55 h 457"/>
                <a:gd name="T40" fmla="*/ 23 w 469"/>
                <a:gd name="T41" fmla="*/ 55 h 457"/>
                <a:gd name="T42" fmla="*/ 22 w 469"/>
                <a:gd name="T43" fmla="*/ 51 h 457"/>
                <a:gd name="T44" fmla="*/ 20 w 469"/>
                <a:gd name="T45" fmla="*/ 56 h 457"/>
                <a:gd name="T46" fmla="*/ 16 w 469"/>
                <a:gd name="T47" fmla="*/ 56 h 457"/>
                <a:gd name="T48" fmla="*/ 13 w 469"/>
                <a:gd name="T49" fmla="*/ 58 h 457"/>
                <a:gd name="T50" fmla="*/ 4 w 469"/>
                <a:gd name="T51" fmla="*/ 58 h 457"/>
                <a:gd name="T52" fmla="*/ 0 w 469"/>
                <a:gd name="T53" fmla="*/ 53 h 457"/>
                <a:gd name="T54" fmla="*/ 1 w 469"/>
                <a:gd name="T55" fmla="*/ 49 h 457"/>
                <a:gd name="T56" fmla="*/ 0 w 469"/>
                <a:gd name="T57" fmla="*/ 46 h 457"/>
                <a:gd name="T58" fmla="*/ 4 w 469"/>
                <a:gd name="T59" fmla="*/ 46 h 457"/>
                <a:gd name="T60" fmla="*/ 9 w 469"/>
                <a:gd name="T61" fmla="*/ 43 h 457"/>
                <a:gd name="T62" fmla="*/ 11 w 469"/>
                <a:gd name="T63" fmla="*/ 40 h 457"/>
                <a:gd name="T64" fmla="*/ 14 w 469"/>
                <a:gd name="T65" fmla="*/ 38 h 457"/>
                <a:gd name="T66" fmla="*/ 17 w 469"/>
                <a:gd name="T67" fmla="*/ 30 h 457"/>
                <a:gd name="T68" fmla="*/ 14 w 469"/>
                <a:gd name="T69" fmla="*/ 27 h 457"/>
                <a:gd name="T70" fmla="*/ 12 w 469"/>
                <a:gd name="T71" fmla="*/ 24 h 457"/>
                <a:gd name="T72" fmla="*/ 15 w 469"/>
                <a:gd name="T73" fmla="*/ 22 h 457"/>
                <a:gd name="T74" fmla="*/ 17 w 469"/>
                <a:gd name="T75" fmla="*/ 21 h 457"/>
                <a:gd name="T76" fmla="*/ 17 w 469"/>
                <a:gd name="T77" fmla="*/ 11 h 457"/>
                <a:gd name="T78" fmla="*/ 22 w 469"/>
                <a:gd name="T79" fmla="*/ 12 h 457"/>
                <a:gd name="T80" fmla="*/ 24 w 469"/>
                <a:gd name="T81" fmla="*/ 14 h 457"/>
                <a:gd name="T82" fmla="*/ 27 w 469"/>
                <a:gd name="T83" fmla="*/ 14 h 457"/>
                <a:gd name="T84" fmla="*/ 30 w 469"/>
                <a:gd name="T85" fmla="*/ 16 h 457"/>
                <a:gd name="T86" fmla="*/ 34 w 469"/>
                <a:gd name="T87" fmla="*/ 16 h 457"/>
                <a:gd name="T88" fmla="*/ 34 w 469"/>
                <a:gd name="T89" fmla="*/ 12 h 457"/>
                <a:gd name="T90" fmla="*/ 37 w 469"/>
                <a:gd name="T91" fmla="*/ 9 h 457"/>
                <a:gd name="T92" fmla="*/ 34 w 469"/>
                <a:gd name="T93" fmla="*/ 7 h 457"/>
                <a:gd name="T94" fmla="*/ 36 w 469"/>
                <a:gd name="T95" fmla="*/ 6 h 457"/>
                <a:gd name="T96" fmla="*/ 39 w 469"/>
                <a:gd name="T97" fmla="*/ 4 h 457"/>
                <a:gd name="T98" fmla="*/ 42 w 469"/>
                <a:gd name="T99" fmla="*/ 0 h 4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9"/>
                <a:gd name="T151" fmla="*/ 0 h 457"/>
                <a:gd name="T152" fmla="*/ 469 w 469"/>
                <a:gd name="T153" fmla="*/ 457 h 45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9" h="457">
                  <a:moveTo>
                    <a:pt x="341" y="0"/>
                  </a:moveTo>
                  <a:lnTo>
                    <a:pt x="379" y="0"/>
                  </a:lnTo>
                  <a:lnTo>
                    <a:pt x="397" y="16"/>
                  </a:lnTo>
                  <a:lnTo>
                    <a:pt x="417" y="16"/>
                  </a:lnTo>
                  <a:lnTo>
                    <a:pt x="405" y="32"/>
                  </a:lnTo>
                  <a:lnTo>
                    <a:pt x="385" y="42"/>
                  </a:lnTo>
                  <a:lnTo>
                    <a:pt x="345" y="64"/>
                  </a:lnTo>
                  <a:lnTo>
                    <a:pt x="327" y="94"/>
                  </a:lnTo>
                  <a:lnTo>
                    <a:pt x="343" y="116"/>
                  </a:lnTo>
                  <a:lnTo>
                    <a:pt x="351" y="134"/>
                  </a:lnTo>
                  <a:lnTo>
                    <a:pt x="375" y="134"/>
                  </a:lnTo>
                  <a:lnTo>
                    <a:pt x="435" y="108"/>
                  </a:lnTo>
                  <a:lnTo>
                    <a:pt x="453" y="156"/>
                  </a:lnTo>
                  <a:lnTo>
                    <a:pt x="469" y="174"/>
                  </a:lnTo>
                  <a:lnTo>
                    <a:pt x="453" y="195"/>
                  </a:lnTo>
                  <a:lnTo>
                    <a:pt x="453" y="253"/>
                  </a:lnTo>
                  <a:lnTo>
                    <a:pt x="429" y="329"/>
                  </a:lnTo>
                  <a:lnTo>
                    <a:pt x="367" y="409"/>
                  </a:lnTo>
                  <a:lnTo>
                    <a:pt x="240" y="409"/>
                  </a:lnTo>
                  <a:lnTo>
                    <a:pt x="224" y="435"/>
                  </a:lnTo>
                  <a:lnTo>
                    <a:pt x="188" y="435"/>
                  </a:lnTo>
                  <a:lnTo>
                    <a:pt x="176" y="405"/>
                  </a:lnTo>
                  <a:lnTo>
                    <a:pt x="162" y="447"/>
                  </a:lnTo>
                  <a:lnTo>
                    <a:pt x="130" y="447"/>
                  </a:lnTo>
                  <a:lnTo>
                    <a:pt x="106" y="457"/>
                  </a:lnTo>
                  <a:lnTo>
                    <a:pt x="36" y="457"/>
                  </a:lnTo>
                  <a:lnTo>
                    <a:pt x="0" y="421"/>
                  </a:lnTo>
                  <a:lnTo>
                    <a:pt x="12" y="389"/>
                  </a:lnTo>
                  <a:lnTo>
                    <a:pt x="0" y="365"/>
                  </a:lnTo>
                  <a:lnTo>
                    <a:pt x="36" y="363"/>
                  </a:lnTo>
                  <a:lnTo>
                    <a:pt x="74" y="343"/>
                  </a:lnTo>
                  <a:lnTo>
                    <a:pt x="88" y="313"/>
                  </a:lnTo>
                  <a:lnTo>
                    <a:pt x="114" y="301"/>
                  </a:lnTo>
                  <a:lnTo>
                    <a:pt x="140" y="235"/>
                  </a:lnTo>
                  <a:lnTo>
                    <a:pt x="112" y="211"/>
                  </a:lnTo>
                  <a:lnTo>
                    <a:pt x="100" y="185"/>
                  </a:lnTo>
                  <a:lnTo>
                    <a:pt x="124" y="174"/>
                  </a:lnTo>
                  <a:lnTo>
                    <a:pt x="136" y="166"/>
                  </a:lnTo>
                  <a:lnTo>
                    <a:pt x="138" y="84"/>
                  </a:lnTo>
                  <a:lnTo>
                    <a:pt x="182" y="94"/>
                  </a:lnTo>
                  <a:lnTo>
                    <a:pt x="198" y="112"/>
                  </a:lnTo>
                  <a:lnTo>
                    <a:pt x="222" y="110"/>
                  </a:lnTo>
                  <a:lnTo>
                    <a:pt x="244" y="124"/>
                  </a:lnTo>
                  <a:lnTo>
                    <a:pt x="277" y="124"/>
                  </a:lnTo>
                  <a:lnTo>
                    <a:pt x="277" y="94"/>
                  </a:lnTo>
                  <a:lnTo>
                    <a:pt x="303" y="70"/>
                  </a:lnTo>
                  <a:lnTo>
                    <a:pt x="279" y="56"/>
                  </a:lnTo>
                  <a:lnTo>
                    <a:pt x="289" y="44"/>
                  </a:lnTo>
                  <a:lnTo>
                    <a:pt x="319" y="3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06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 b="1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710" y="2268"/>
              <a:ext cx="108" cy="76"/>
            </a:xfrm>
            <a:custGeom>
              <a:avLst/>
              <a:gdLst>
                <a:gd name="T0" fmla="*/ 12 w 216"/>
                <a:gd name="T1" fmla="*/ 0 h 152"/>
                <a:gd name="T2" fmla="*/ 14 w 216"/>
                <a:gd name="T3" fmla="*/ 0 h 152"/>
                <a:gd name="T4" fmla="*/ 17 w 216"/>
                <a:gd name="T5" fmla="*/ 2 h 152"/>
                <a:gd name="T6" fmla="*/ 19 w 216"/>
                <a:gd name="T7" fmla="*/ 1 h 152"/>
                <a:gd name="T8" fmla="*/ 23 w 216"/>
                <a:gd name="T9" fmla="*/ 2 h 152"/>
                <a:gd name="T10" fmla="*/ 26 w 216"/>
                <a:gd name="T11" fmla="*/ 1 h 152"/>
                <a:gd name="T12" fmla="*/ 26 w 216"/>
                <a:gd name="T13" fmla="*/ 3 h 152"/>
                <a:gd name="T14" fmla="*/ 27 w 216"/>
                <a:gd name="T15" fmla="*/ 8 h 152"/>
                <a:gd name="T16" fmla="*/ 27 w 216"/>
                <a:gd name="T17" fmla="*/ 11 h 152"/>
                <a:gd name="T18" fmla="*/ 25 w 216"/>
                <a:gd name="T19" fmla="*/ 18 h 152"/>
                <a:gd name="T20" fmla="*/ 23 w 216"/>
                <a:gd name="T21" fmla="*/ 18 h 152"/>
                <a:gd name="T22" fmla="*/ 21 w 216"/>
                <a:gd name="T23" fmla="*/ 19 h 152"/>
                <a:gd name="T24" fmla="*/ 18 w 216"/>
                <a:gd name="T25" fmla="*/ 19 h 152"/>
                <a:gd name="T26" fmla="*/ 15 w 216"/>
                <a:gd name="T27" fmla="*/ 18 h 152"/>
                <a:gd name="T28" fmla="*/ 14 w 216"/>
                <a:gd name="T29" fmla="*/ 11 h 152"/>
                <a:gd name="T30" fmla="*/ 9 w 216"/>
                <a:gd name="T31" fmla="*/ 13 h 152"/>
                <a:gd name="T32" fmla="*/ 7 w 216"/>
                <a:gd name="T33" fmla="*/ 14 h 152"/>
                <a:gd name="T34" fmla="*/ 3 w 216"/>
                <a:gd name="T35" fmla="*/ 14 h 152"/>
                <a:gd name="T36" fmla="*/ 2 w 216"/>
                <a:gd name="T37" fmla="*/ 11 h 152"/>
                <a:gd name="T38" fmla="*/ 0 w 216"/>
                <a:gd name="T39" fmla="*/ 10 h 152"/>
                <a:gd name="T40" fmla="*/ 3 w 216"/>
                <a:gd name="T41" fmla="*/ 5 h 152"/>
                <a:gd name="T42" fmla="*/ 7 w 216"/>
                <a:gd name="T43" fmla="*/ 2 h 152"/>
                <a:gd name="T44" fmla="*/ 10 w 216"/>
                <a:gd name="T45" fmla="*/ 1 h 152"/>
                <a:gd name="T46" fmla="*/ 12 w 216"/>
                <a:gd name="T47" fmla="*/ 0 h 1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6"/>
                <a:gd name="T73" fmla="*/ 0 h 152"/>
                <a:gd name="T74" fmla="*/ 216 w 216"/>
                <a:gd name="T75" fmla="*/ 152 h 1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6" h="152">
                  <a:moveTo>
                    <a:pt x="90" y="0"/>
                  </a:moveTo>
                  <a:lnTo>
                    <a:pt x="116" y="0"/>
                  </a:lnTo>
                  <a:lnTo>
                    <a:pt x="130" y="18"/>
                  </a:lnTo>
                  <a:lnTo>
                    <a:pt x="146" y="2"/>
                  </a:lnTo>
                  <a:lnTo>
                    <a:pt x="182" y="16"/>
                  </a:lnTo>
                  <a:lnTo>
                    <a:pt x="208" y="2"/>
                  </a:lnTo>
                  <a:lnTo>
                    <a:pt x="206" y="28"/>
                  </a:lnTo>
                  <a:lnTo>
                    <a:pt x="216" y="64"/>
                  </a:lnTo>
                  <a:lnTo>
                    <a:pt x="216" y="90"/>
                  </a:lnTo>
                  <a:lnTo>
                    <a:pt x="196" y="140"/>
                  </a:lnTo>
                  <a:lnTo>
                    <a:pt x="180" y="140"/>
                  </a:lnTo>
                  <a:lnTo>
                    <a:pt x="162" y="150"/>
                  </a:lnTo>
                  <a:lnTo>
                    <a:pt x="142" y="152"/>
                  </a:lnTo>
                  <a:lnTo>
                    <a:pt x="126" y="140"/>
                  </a:lnTo>
                  <a:lnTo>
                    <a:pt x="108" y="90"/>
                  </a:lnTo>
                  <a:lnTo>
                    <a:pt x="70" y="106"/>
                  </a:lnTo>
                  <a:lnTo>
                    <a:pt x="50" y="116"/>
                  </a:lnTo>
                  <a:lnTo>
                    <a:pt x="24" y="116"/>
                  </a:lnTo>
                  <a:lnTo>
                    <a:pt x="14" y="94"/>
                  </a:lnTo>
                  <a:lnTo>
                    <a:pt x="0" y="74"/>
                  </a:lnTo>
                  <a:lnTo>
                    <a:pt x="20" y="40"/>
                  </a:lnTo>
                  <a:lnTo>
                    <a:pt x="56" y="22"/>
                  </a:lnTo>
                  <a:lnTo>
                    <a:pt x="76" y="1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204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 b="1"/>
            </a:p>
          </p:txBody>
        </p:sp>
      </p:grpSp>
      <p:sp>
        <p:nvSpPr>
          <p:cNvPr id="26" name="Freeform 26"/>
          <p:cNvSpPr>
            <a:spLocks/>
          </p:cNvSpPr>
          <p:nvPr/>
        </p:nvSpPr>
        <p:spPr bwMode="auto">
          <a:xfrm>
            <a:off x="3649663" y="1920875"/>
            <a:ext cx="1462087" cy="1212850"/>
          </a:xfrm>
          <a:custGeom>
            <a:avLst/>
            <a:gdLst>
              <a:gd name="T0" fmla="*/ 2147483647 w 1842"/>
              <a:gd name="T1" fmla="*/ 2147483647 h 1528"/>
              <a:gd name="T2" fmla="*/ 2147483647 w 1842"/>
              <a:gd name="T3" fmla="*/ 2147483647 h 1528"/>
              <a:gd name="T4" fmla="*/ 2147483647 w 1842"/>
              <a:gd name="T5" fmla="*/ 2147483647 h 1528"/>
              <a:gd name="T6" fmla="*/ 2147483647 w 1842"/>
              <a:gd name="T7" fmla="*/ 0 h 1528"/>
              <a:gd name="T8" fmla="*/ 2147483647 w 1842"/>
              <a:gd name="T9" fmla="*/ 2147483647 h 1528"/>
              <a:gd name="T10" fmla="*/ 2147483647 w 1842"/>
              <a:gd name="T11" fmla="*/ 2147483647 h 1528"/>
              <a:gd name="T12" fmla="*/ 2147483647 w 1842"/>
              <a:gd name="T13" fmla="*/ 2147483647 h 1528"/>
              <a:gd name="T14" fmla="*/ 2147483647 w 1842"/>
              <a:gd name="T15" fmla="*/ 2147483647 h 1528"/>
              <a:gd name="T16" fmla="*/ 2147483647 w 1842"/>
              <a:gd name="T17" fmla="*/ 2147483647 h 1528"/>
              <a:gd name="T18" fmla="*/ 2147483647 w 1842"/>
              <a:gd name="T19" fmla="*/ 2147483647 h 1528"/>
              <a:gd name="T20" fmla="*/ 2147483647 w 1842"/>
              <a:gd name="T21" fmla="*/ 2147483647 h 1528"/>
              <a:gd name="T22" fmla="*/ 2147483647 w 1842"/>
              <a:gd name="T23" fmla="*/ 2147483647 h 1528"/>
              <a:gd name="T24" fmla="*/ 2147483647 w 1842"/>
              <a:gd name="T25" fmla="*/ 2147483647 h 1528"/>
              <a:gd name="T26" fmla="*/ 2147483647 w 1842"/>
              <a:gd name="T27" fmla="*/ 2147483647 h 1528"/>
              <a:gd name="T28" fmla="*/ 2147483647 w 1842"/>
              <a:gd name="T29" fmla="*/ 2147483647 h 1528"/>
              <a:gd name="T30" fmla="*/ 2147483647 w 1842"/>
              <a:gd name="T31" fmla="*/ 2147483647 h 1528"/>
              <a:gd name="T32" fmla="*/ 2147483647 w 1842"/>
              <a:gd name="T33" fmla="*/ 2147483647 h 1528"/>
              <a:gd name="T34" fmla="*/ 2147483647 w 1842"/>
              <a:gd name="T35" fmla="*/ 2147483647 h 1528"/>
              <a:gd name="T36" fmla="*/ 2147483647 w 1842"/>
              <a:gd name="T37" fmla="*/ 2147483647 h 1528"/>
              <a:gd name="T38" fmla="*/ 2147483647 w 1842"/>
              <a:gd name="T39" fmla="*/ 2147483647 h 1528"/>
              <a:gd name="T40" fmla="*/ 2147483647 w 1842"/>
              <a:gd name="T41" fmla="*/ 2147483647 h 1528"/>
              <a:gd name="T42" fmla="*/ 2147483647 w 1842"/>
              <a:gd name="T43" fmla="*/ 2147483647 h 1528"/>
              <a:gd name="T44" fmla="*/ 2147483647 w 1842"/>
              <a:gd name="T45" fmla="*/ 2147483647 h 1528"/>
              <a:gd name="T46" fmla="*/ 2147483647 w 1842"/>
              <a:gd name="T47" fmla="*/ 2147483647 h 1528"/>
              <a:gd name="T48" fmla="*/ 2147483647 w 1842"/>
              <a:gd name="T49" fmla="*/ 2147483647 h 1528"/>
              <a:gd name="T50" fmla="*/ 2147483647 w 1842"/>
              <a:gd name="T51" fmla="*/ 2147483647 h 1528"/>
              <a:gd name="T52" fmla="*/ 2147483647 w 1842"/>
              <a:gd name="T53" fmla="*/ 2147483647 h 1528"/>
              <a:gd name="T54" fmla="*/ 2147483647 w 1842"/>
              <a:gd name="T55" fmla="*/ 2147483647 h 1528"/>
              <a:gd name="T56" fmla="*/ 2147483647 w 1842"/>
              <a:gd name="T57" fmla="*/ 2147483647 h 1528"/>
              <a:gd name="T58" fmla="*/ 2147483647 w 1842"/>
              <a:gd name="T59" fmla="*/ 2147483647 h 1528"/>
              <a:gd name="T60" fmla="*/ 2147483647 w 1842"/>
              <a:gd name="T61" fmla="*/ 2147483647 h 1528"/>
              <a:gd name="T62" fmla="*/ 2147483647 w 1842"/>
              <a:gd name="T63" fmla="*/ 2147483647 h 1528"/>
              <a:gd name="T64" fmla="*/ 2147483647 w 1842"/>
              <a:gd name="T65" fmla="*/ 2147483647 h 1528"/>
              <a:gd name="T66" fmla="*/ 2147483647 w 1842"/>
              <a:gd name="T67" fmla="*/ 2147483647 h 1528"/>
              <a:gd name="T68" fmla="*/ 2147483647 w 1842"/>
              <a:gd name="T69" fmla="*/ 2147483647 h 1528"/>
              <a:gd name="T70" fmla="*/ 2147483647 w 1842"/>
              <a:gd name="T71" fmla="*/ 2147483647 h 1528"/>
              <a:gd name="T72" fmla="*/ 2147483647 w 1842"/>
              <a:gd name="T73" fmla="*/ 2147483647 h 1528"/>
              <a:gd name="T74" fmla="*/ 0 w 1842"/>
              <a:gd name="T75" fmla="*/ 2147483647 h 1528"/>
              <a:gd name="T76" fmla="*/ 2147483647 w 1842"/>
              <a:gd name="T77" fmla="*/ 2147483647 h 1528"/>
              <a:gd name="T78" fmla="*/ 2147483647 w 1842"/>
              <a:gd name="T79" fmla="*/ 2147483647 h 1528"/>
              <a:gd name="T80" fmla="*/ 2147483647 w 1842"/>
              <a:gd name="T81" fmla="*/ 2147483647 h 1528"/>
              <a:gd name="T82" fmla="*/ 2147483647 w 1842"/>
              <a:gd name="T83" fmla="*/ 2147483647 h 1528"/>
              <a:gd name="T84" fmla="*/ 2147483647 w 1842"/>
              <a:gd name="T85" fmla="*/ 2147483647 h 1528"/>
              <a:gd name="T86" fmla="*/ 2147483647 w 1842"/>
              <a:gd name="T87" fmla="*/ 2147483647 h 1528"/>
              <a:gd name="T88" fmla="*/ 2147483647 w 1842"/>
              <a:gd name="T89" fmla="*/ 2147483647 h 1528"/>
              <a:gd name="T90" fmla="*/ 2147483647 w 1842"/>
              <a:gd name="T91" fmla="*/ 2147483647 h 1528"/>
              <a:gd name="T92" fmla="*/ 2147483647 w 1842"/>
              <a:gd name="T93" fmla="*/ 2147483647 h 1528"/>
              <a:gd name="T94" fmla="*/ 2147483647 w 1842"/>
              <a:gd name="T95" fmla="*/ 2147483647 h 1528"/>
              <a:gd name="T96" fmla="*/ 2147483647 w 1842"/>
              <a:gd name="T97" fmla="*/ 2147483647 h 1528"/>
              <a:gd name="T98" fmla="*/ 2147483647 w 1842"/>
              <a:gd name="T99" fmla="*/ 2147483647 h 1528"/>
              <a:gd name="T100" fmla="*/ 2147483647 w 1842"/>
              <a:gd name="T101" fmla="*/ 2147483647 h 1528"/>
              <a:gd name="T102" fmla="*/ 2147483647 w 1842"/>
              <a:gd name="T103" fmla="*/ 2147483647 h 1528"/>
              <a:gd name="T104" fmla="*/ 2147483647 w 1842"/>
              <a:gd name="T105" fmla="*/ 2147483647 h 1528"/>
              <a:gd name="T106" fmla="*/ 2147483647 w 1842"/>
              <a:gd name="T107" fmla="*/ 2147483647 h 1528"/>
              <a:gd name="T108" fmla="*/ 2147483647 w 1842"/>
              <a:gd name="T109" fmla="*/ 2147483647 h 1528"/>
              <a:gd name="T110" fmla="*/ 2147483647 w 1842"/>
              <a:gd name="T111" fmla="*/ 2147483647 h 1528"/>
              <a:gd name="T112" fmla="*/ 2147483647 w 1842"/>
              <a:gd name="T113" fmla="*/ 2147483647 h 1528"/>
              <a:gd name="T114" fmla="*/ 2147483647 w 1842"/>
              <a:gd name="T115" fmla="*/ 2147483647 h 1528"/>
              <a:gd name="T116" fmla="*/ 2147483647 w 1842"/>
              <a:gd name="T117" fmla="*/ 2147483647 h 1528"/>
              <a:gd name="T118" fmla="*/ 2147483647 w 1842"/>
              <a:gd name="T119" fmla="*/ 2147483647 h 1528"/>
              <a:gd name="T120" fmla="*/ 2147483647 w 1842"/>
              <a:gd name="T121" fmla="*/ 2147483647 h 1528"/>
              <a:gd name="T122" fmla="*/ 2147483647 w 1842"/>
              <a:gd name="T123" fmla="*/ 2147483647 h 1528"/>
              <a:gd name="T124" fmla="*/ 2147483647 w 1842"/>
              <a:gd name="T125" fmla="*/ 2147483647 h 15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42"/>
              <a:gd name="T190" fmla="*/ 0 h 1528"/>
              <a:gd name="T191" fmla="*/ 1842 w 1842"/>
              <a:gd name="T192" fmla="*/ 1528 h 152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42" h="1528">
                <a:moveTo>
                  <a:pt x="1842" y="137"/>
                </a:moveTo>
                <a:lnTo>
                  <a:pt x="1842" y="50"/>
                </a:lnTo>
                <a:lnTo>
                  <a:pt x="1806" y="26"/>
                </a:lnTo>
                <a:lnTo>
                  <a:pt x="1769" y="26"/>
                </a:lnTo>
                <a:lnTo>
                  <a:pt x="1741" y="14"/>
                </a:lnTo>
                <a:lnTo>
                  <a:pt x="1701" y="24"/>
                </a:lnTo>
                <a:lnTo>
                  <a:pt x="1661" y="0"/>
                </a:lnTo>
                <a:lnTo>
                  <a:pt x="1639" y="0"/>
                </a:lnTo>
                <a:lnTo>
                  <a:pt x="1613" y="50"/>
                </a:lnTo>
                <a:lnTo>
                  <a:pt x="1587" y="12"/>
                </a:lnTo>
                <a:lnTo>
                  <a:pt x="1557" y="38"/>
                </a:lnTo>
                <a:lnTo>
                  <a:pt x="1515" y="12"/>
                </a:lnTo>
                <a:lnTo>
                  <a:pt x="1487" y="0"/>
                </a:lnTo>
                <a:lnTo>
                  <a:pt x="1447" y="40"/>
                </a:lnTo>
                <a:lnTo>
                  <a:pt x="1399" y="62"/>
                </a:lnTo>
                <a:lnTo>
                  <a:pt x="1321" y="62"/>
                </a:lnTo>
                <a:lnTo>
                  <a:pt x="1323" y="100"/>
                </a:lnTo>
                <a:lnTo>
                  <a:pt x="1295" y="125"/>
                </a:lnTo>
                <a:lnTo>
                  <a:pt x="1212" y="165"/>
                </a:lnTo>
                <a:lnTo>
                  <a:pt x="1202" y="139"/>
                </a:lnTo>
                <a:lnTo>
                  <a:pt x="1178" y="167"/>
                </a:lnTo>
                <a:lnTo>
                  <a:pt x="1172" y="205"/>
                </a:lnTo>
                <a:lnTo>
                  <a:pt x="1124" y="205"/>
                </a:lnTo>
                <a:lnTo>
                  <a:pt x="1096" y="223"/>
                </a:lnTo>
                <a:lnTo>
                  <a:pt x="1078" y="249"/>
                </a:lnTo>
                <a:lnTo>
                  <a:pt x="1042" y="249"/>
                </a:lnTo>
                <a:lnTo>
                  <a:pt x="966" y="315"/>
                </a:lnTo>
                <a:lnTo>
                  <a:pt x="918" y="315"/>
                </a:lnTo>
                <a:lnTo>
                  <a:pt x="902" y="353"/>
                </a:lnTo>
                <a:lnTo>
                  <a:pt x="906" y="365"/>
                </a:lnTo>
                <a:lnTo>
                  <a:pt x="918" y="391"/>
                </a:lnTo>
                <a:lnTo>
                  <a:pt x="892" y="403"/>
                </a:lnTo>
                <a:lnTo>
                  <a:pt x="876" y="443"/>
                </a:lnTo>
                <a:lnTo>
                  <a:pt x="908" y="455"/>
                </a:lnTo>
                <a:lnTo>
                  <a:pt x="880" y="477"/>
                </a:lnTo>
                <a:lnTo>
                  <a:pt x="814" y="479"/>
                </a:lnTo>
                <a:lnTo>
                  <a:pt x="812" y="508"/>
                </a:lnTo>
                <a:lnTo>
                  <a:pt x="776" y="516"/>
                </a:lnTo>
                <a:lnTo>
                  <a:pt x="764" y="540"/>
                </a:lnTo>
                <a:lnTo>
                  <a:pt x="790" y="566"/>
                </a:lnTo>
                <a:lnTo>
                  <a:pt x="778" y="582"/>
                </a:lnTo>
                <a:lnTo>
                  <a:pt x="754" y="582"/>
                </a:lnTo>
                <a:lnTo>
                  <a:pt x="752" y="618"/>
                </a:lnTo>
                <a:lnTo>
                  <a:pt x="724" y="618"/>
                </a:lnTo>
                <a:lnTo>
                  <a:pt x="697" y="658"/>
                </a:lnTo>
                <a:lnTo>
                  <a:pt x="677" y="658"/>
                </a:lnTo>
                <a:lnTo>
                  <a:pt x="677" y="690"/>
                </a:lnTo>
                <a:lnTo>
                  <a:pt x="631" y="700"/>
                </a:lnTo>
                <a:lnTo>
                  <a:pt x="607" y="716"/>
                </a:lnTo>
                <a:lnTo>
                  <a:pt x="597" y="756"/>
                </a:lnTo>
                <a:lnTo>
                  <a:pt x="529" y="768"/>
                </a:lnTo>
                <a:lnTo>
                  <a:pt x="501" y="790"/>
                </a:lnTo>
                <a:lnTo>
                  <a:pt x="471" y="816"/>
                </a:lnTo>
                <a:lnTo>
                  <a:pt x="459" y="842"/>
                </a:lnTo>
                <a:lnTo>
                  <a:pt x="485" y="867"/>
                </a:lnTo>
                <a:lnTo>
                  <a:pt x="485" y="893"/>
                </a:lnTo>
                <a:lnTo>
                  <a:pt x="433" y="893"/>
                </a:lnTo>
                <a:lnTo>
                  <a:pt x="423" y="923"/>
                </a:lnTo>
                <a:lnTo>
                  <a:pt x="381" y="909"/>
                </a:lnTo>
                <a:lnTo>
                  <a:pt x="357" y="947"/>
                </a:lnTo>
                <a:lnTo>
                  <a:pt x="329" y="933"/>
                </a:lnTo>
                <a:lnTo>
                  <a:pt x="307" y="959"/>
                </a:lnTo>
                <a:lnTo>
                  <a:pt x="255" y="945"/>
                </a:lnTo>
                <a:lnTo>
                  <a:pt x="225" y="983"/>
                </a:lnTo>
                <a:lnTo>
                  <a:pt x="191" y="983"/>
                </a:lnTo>
                <a:lnTo>
                  <a:pt x="180" y="1037"/>
                </a:lnTo>
                <a:lnTo>
                  <a:pt x="128" y="1023"/>
                </a:lnTo>
                <a:lnTo>
                  <a:pt x="78" y="1023"/>
                </a:lnTo>
                <a:lnTo>
                  <a:pt x="26" y="1199"/>
                </a:lnTo>
                <a:lnTo>
                  <a:pt x="52" y="1250"/>
                </a:lnTo>
                <a:lnTo>
                  <a:pt x="38" y="1330"/>
                </a:lnTo>
                <a:lnTo>
                  <a:pt x="38" y="1388"/>
                </a:lnTo>
                <a:lnTo>
                  <a:pt x="50" y="1392"/>
                </a:lnTo>
                <a:lnTo>
                  <a:pt x="50" y="1420"/>
                </a:lnTo>
                <a:lnTo>
                  <a:pt x="0" y="1434"/>
                </a:lnTo>
                <a:lnTo>
                  <a:pt x="0" y="1450"/>
                </a:lnTo>
                <a:lnTo>
                  <a:pt x="36" y="1466"/>
                </a:lnTo>
                <a:lnTo>
                  <a:pt x="62" y="1528"/>
                </a:lnTo>
                <a:lnTo>
                  <a:pt x="124" y="1516"/>
                </a:lnTo>
                <a:lnTo>
                  <a:pt x="189" y="1516"/>
                </a:lnTo>
                <a:lnTo>
                  <a:pt x="241" y="1502"/>
                </a:lnTo>
                <a:lnTo>
                  <a:pt x="293" y="1492"/>
                </a:lnTo>
                <a:lnTo>
                  <a:pt x="341" y="1452"/>
                </a:lnTo>
                <a:lnTo>
                  <a:pt x="391" y="1428"/>
                </a:lnTo>
                <a:lnTo>
                  <a:pt x="447" y="1372"/>
                </a:lnTo>
                <a:lnTo>
                  <a:pt x="485" y="1396"/>
                </a:lnTo>
                <a:lnTo>
                  <a:pt x="521" y="1428"/>
                </a:lnTo>
                <a:lnTo>
                  <a:pt x="547" y="1392"/>
                </a:lnTo>
                <a:lnTo>
                  <a:pt x="565" y="1328"/>
                </a:lnTo>
                <a:lnTo>
                  <a:pt x="607" y="1270"/>
                </a:lnTo>
                <a:lnTo>
                  <a:pt x="607" y="1199"/>
                </a:lnTo>
                <a:lnTo>
                  <a:pt x="649" y="1145"/>
                </a:lnTo>
                <a:lnTo>
                  <a:pt x="607" y="1107"/>
                </a:lnTo>
                <a:lnTo>
                  <a:pt x="609" y="1037"/>
                </a:lnTo>
                <a:lnTo>
                  <a:pt x="637" y="907"/>
                </a:lnTo>
                <a:lnTo>
                  <a:pt x="713" y="832"/>
                </a:lnTo>
                <a:lnTo>
                  <a:pt x="754" y="834"/>
                </a:lnTo>
                <a:lnTo>
                  <a:pt x="804" y="840"/>
                </a:lnTo>
                <a:lnTo>
                  <a:pt x="816" y="782"/>
                </a:lnTo>
                <a:lnTo>
                  <a:pt x="814" y="744"/>
                </a:lnTo>
                <a:lnTo>
                  <a:pt x="854" y="690"/>
                </a:lnTo>
                <a:lnTo>
                  <a:pt x="868" y="608"/>
                </a:lnTo>
                <a:lnTo>
                  <a:pt x="918" y="584"/>
                </a:lnTo>
                <a:lnTo>
                  <a:pt x="942" y="516"/>
                </a:lnTo>
                <a:lnTo>
                  <a:pt x="980" y="459"/>
                </a:lnTo>
                <a:lnTo>
                  <a:pt x="994" y="403"/>
                </a:lnTo>
                <a:lnTo>
                  <a:pt x="1018" y="361"/>
                </a:lnTo>
                <a:lnTo>
                  <a:pt x="1076" y="333"/>
                </a:lnTo>
                <a:lnTo>
                  <a:pt x="1102" y="287"/>
                </a:lnTo>
                <a:lnTo>
                  <a:pt x="1142" y="289"/>
                </a:lnTo>
                <a:lnTo>
                  <a:pt x="1208" y="291"/>
                </a:lnTo>
                <a:lnTo>
                  <a:pt x="1255" y="279"/>
                </a:lnTo>
                <a:lnTo>
                  <a:pt x="1246" y="213"/>
                </a:lnTo>
                <a:lnTo>
                  <a:pt x="1309" y="203"/>
                </a:lnTo>
                <a:lnTo>
                  <a:pt x="1343" y="211"/>
                </a:lnTo>
                <a:lnTo>
                  <a:pt x="1381" y="241"/>
                </a:lnTo>
                <a:lnTo>
                  <a:pt x="1513" y="263"/>
                </a:lnTo>
                <a:lnTo>
                  <a:pt x="1545" y="253"/>
                </a:lnTo>
                <a:lnTo>
                  <a:pt x="1587" y="239"/>
                </a:lnTo>
                <a:lnTo>
                  <a:pt x="1597" y="185"/>
                </a:lnTo>
                <a:lnTo>
                  <a:pt x="1625" y="115"/>
                </a:lnTo>
                <a:lnTo>
                  <a:pt x="1647" y="123"/>
                </a:lnTo>
                <a:lnTo>
                  <a:pt x="1685" y="90"/>
                </a:lnTo>
                <a:lnTo>
                  <a:pt x="1723" y="98"/>
                </a:lnTo>
                <a:lnTo>
                  <a:pt x="1767" y="139"/>
                </a:lnTo>
                <a:lnTo>
                  <a:pt x="1800" y="149"/>
                </a:lnTo>
                <a:lnTo>
                  <a:pt x="1842" y="137"/>
                </a:lnTo>
                <a:close/>
              </a:path>
            </a:pathLst>
          </a:custGeom>
          <a:solidFill>
            <a:srgbClr val="A0FFA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4643438" y="1989138"/>
            <a:ext cx="673100" cy="987425"/>
          </a:xfrm>
          <a:custGeom>
            <a:avLst/>
            <a:gdLst>
              <a:gd name="T0" fmla="*/ 2147483647 w 848"/>
              <a:gd name="T1" fmla="*/ 2147483647 h 1244"/>
              <a:gd name="T2" fmla="*/ 2147483647 w 848"/>
              <a:gd name="T3" fmla="*/ 2147483647 h 1244"/>
              <a:gd name="T4" fmla="*/ 2147483647 w 848"/>
              <a:gd name="T5" fmla="*/ 2147483647 h 1244"/>
              <a:gd name="T6" fmla="*/ 2147483647 w 848"/>
              <a:gd name="T7" fmla="*/ 2147483647 h 1244"/>
              <a:gd name="T8" fmla="*/ 2147483647 w 848"/>
              <a:gd name="T9" fmla="*/ 2147483647 h 1244"/>
              <a:gd name="T10" fmla="*/ 2147483647 w 848"/>
              <a:gd name="T11" fmla="*/ 2147483647 h 1244"/>
              <a:gd name="T12" fmla="*/ 2147483647 w 848"/>
              <a:gd name="T13" fmla="*/ 2147483647 h 1244"/>
              <a:gd name="T14" fmla="*/ 2147483647 w 848"/>
              <a:gd name="T15" fmla="*/ 2147483647 h 1244"/>
              <a:gd name="T16" fmla="*/ 0 w 848"/>
              <a:gd name="T17" fmla="*/ 2147483647 h 1244"/>
              <a:gd name="T18" fmla="*/ 2147483647 w 848"/>
              <a:gd name="T19" fmla="*/ 2147483647 h 1244"/>
              <a:gd name="T20" fmla="*/ 2147483647 w 848"/>
              <a:gd name="T21" fmla="*/ 2147483647 h 1244"/>
              <a:gd name="T22" fmla="*/ 2147483647 w 848"/>
              <a:gd name="T23" fmla="*/ 2147483647 h 1244"/>
              <a:gd name="T24" fmla="*/ 2147483647 w 848"/>
              <a:gd name="T25" fmla="*/ 2147483647 h 1244"/>
              <a:gd name="T26" fmla="*/ 2147483647 w 848"/>
              <a:gd name="T27" fmla="*/ 2147483647 h 1244"/>
              <a:gd name="T28" fmla="*/ 2147483647 w 848"/>
              <a:gd name="T29" fmla="*/ 2147483647 h 1244"/>
              <a:gd name="T30" fmla="*/ 2147483647 w 848"/>
              <a:gd name="T31" fmla="*/ 2147483647 h 1244"/>
              <a:gd name="T32" fmla="*/ 2147483647 w 848"/>
              <a:gd name="T33" fmla="*/ 2147483647 h 1244"/>
              <a:gd name="T34" fmla="*/ 2147483647 w 848"/>
              <a:gd name="T35" fmla="*/ 2147483647 h 1244"/>
              <a:gd name="T36" fmla="*/ 2147483647 w 848"/>
              <a:gd name="T37" fmla="*/ 2147483647 h 1244"/>
              <a:gd name="T38" fmla="*/ 2147483647 w 848"/>
              <a:gd name="T39" fmla="*/ 2147483647 h 1244"/>
              <a:gd name="T40" fmla="*/ 2147483647 w 848"/>
              <a:gd name="T41" fmla="*/ 2147483647 h 1244"/>
              <a:gd name="T42" fmla="*/ 2147483647 w 848"/>
              <a:gd name="T43" fmla="*/ 2147483647 h 1244"/>
              <a:gd name="T44" fmla="*/ 2147483647 w 848"/>
              <a:gd name="T45" fmla="*/ 2147483647 h 1244"/>
              <a:gd name="T46" fmla="*/ 2147483647 w 848"/>
              <a:gd name="T47" fmla="*/ 2147483647 h 1244"/>
              <a:gd name="T48" fmla="*/ 2147483647 w 848"/>
              <a:gd name="T49" fmla="*/ 2147483647 h 1244"/>
              <a:gd name="T50" fmla="*/ 2147483647 w 848"/>
              <a:gd name="T51" fmla="*/ 2147483647 h 1244"/>
              <a:gd name="T52" fmla="*/ 2147483647 w 848"/>
              <a:gd name="T53" fmla="*/ 2147483647 h 1244"/>
              <a:gd name="T54" fmla="*/ 2147483647 w 848"/>
              <a:gd name="T55" fmla="*/ 2147483647 h 1244"/>
              <a:gd name="T56" fmla="*/ 2147483647 w 848"/>
              <a:gd name="T57" fmla="*/ 2147483647 h 1244"/>
              <a:gd name="T58" fmla="*/ 2147483647 w 848"/>
              <a:gd name="T59" fmla="*/ 2147483647 h 1244"/>
              <a:gd name="T60" fmla="*/ 2147483647 w 848"/>
              <a:gd name="T61" fmla="*/ 2147483647 h 1244"/>
              <a:gd name="T62" fmla="*/ 2147483647 w 848"/>
              <a:gd name="T63" fmla="*/ 2147483647 h 1244"/>
              <a:gd name="T64" fmla="*/ 2147483647 w 848"/>
              <a:gd name="T65" fmla="*/ 2147483647 h 1244"/>
              <a:gd name="T66" fmla="*/ 2147483647 w 848"/>
              <a:gd name="T67" fmla="*/ 2147483647 h 1244"/>
              <a:gd name="T68" fmla="*/ 2147483647 w 848"/>
              <a:gd name="T69" fmla="*/ 2147483647 h 1244"/>
              <a:gd name="T70" fmla="*/ 2147483647 w 848"/>
              <a:gd name="T71" fmla="*/ 2147483647 h 1244"/>
              <a:gd name="T72" fmla="*/ 2147483647 w 848"/>
              <a:gd name="T73" fmla="*/ 2147483647 h 1244"/>
              <a:gd name="T74" fmla="*/ 2147483647 w 848"/>
              <a:gd name="T75" fmla="*/ 2147483647 h 1244"/>
              <a:gd name="T76" fmla="*/ 2147483647 w 848"/>
              <a:gd name="T77" fmla="*/ 2147483647 h 1244"/>
              <a:gd name="T78" fmla="*/ 2147483647 w 848"/>
              <a:gd name="T79" fmla="*/ 2147483647 h 1244"/>
              <a:gd name="T80" fmla="*/ 2147483647 w 848"/>
              <a:gd name="T81" fmla="*/ 2147483647 h 1244"/>
              <a:gd name="T82" fmla="*/ 2147483647 w 848"/>
              <a:gd name="T83" fmla="*/ 2147483647 h 1244"/>
              <a:gd name="T84" fmla="*/ 2147483647 w 848"/>
              <a:gd name="T85" fmla="*/ 2147483647 h 1244"/>
              <a:gd name="T86" fmla="*/ 2147483647 w 848"/>
              <a:gd name="T87" fmla="*/ 2147483647 h 1244"/>
              <a:gd name="T88" fmla="*/ 2147483647 w 848"/>
              <a:gd name="T89" fmla="*/ 2147483647 h 1244"/>
              <a:gd name="T90" fmla="*/ 2147483647 w 848"/>
              <a:gd name="T91" fmla="*/ 2147483647 h 1244"/>
              <a:gd name="T92" fmla="*/ 2147483647 w 848"/>
              <a:gd name="T93" fmla="*/ 2147483647 h 1244"/>
              <a:gd name="T94" fmla="*/ 2147483647 w 848"/>
              <a:gd name="T95" fmla="*/ 2147483647 h 1244"/>
              <a:gd name="T96" fmla="*/ 2147483647 w 848"/>
              <a:gd name="T97" fmla="*/ 2147483647 h 1244"/>
              <a:gd name="T98" fmla="*/ 2147483647 w 848"/>
              <a:gd name="T99" fmla="*/ 2147483647 h 1244"/>
              <a:gd name="T100" fmla="*/ 2147483647 w 848"/>
              <a:gd name="T101" fmla="*/ 2147483647 h 1244"/>
              <a:gd name="T102" fmla="*/ 2147483647 w 848"/>
              <a:gd name="T103" fmla="*/ 2147483647 h 1244"/>
              <a:gd name="T104" fmla="*/ 2147483647 w 848"/>
              <a:gd name="T105" fmla="*/ 2147483647 h 1244"/>
              <a:gd name="T106" fmla="*/ 2147483647 w 848"/>
              <a:gd name="T107" fmla="*/ 2147483647 h 1244"/>
              <a:gd name="T108" fmla="*/ 2147483647 w 848"/>
              <a:gd name="T109" fmla="*/ 2147483647 h 1244"/>
              <a:gd name="T110" fmla="*/ 2147483647 w 848"/>
              <a:gd name="T111" fmla="*/ 2147483647 h 1244"/>
              <a:gd name="T112" fmla="*/ 2147483647 w 848"/>
              <a:gd name="T113" fmla="*/ 2147483647 h 1244"/>
              <a:gd name="T114" fmla="*/ 2147483647 w 848"/>
              <a:gd name="T115" fmla="*/ 2147483647 h 1244"/>
              <a:gd name="T116" fmla="*/ 2147483647 w 848"/>
              <a:gd name="T117" fmla="*/ 2147483647 h 1244"/>
              <a:gd name="T118" fmla="*/ 2147483647 w 848"/>
              <a:gd name="T119" fmla="*/ 2147483647 h 1244"/>
              <a:gd name="T120" fmla="*/ 2147483647 w 848"/>
              <a:gd name="T121" fmla="*/ 2147483647 h 1244"/>
              <a:gd name="T122" fmla="*/ 2147483647 w 848"/>
              <a:gd name="T123" fmla="*/ 0 h 1244"/>
              <a:gd name="T124" fmla="*/ 2147483647 w 848"/>
              <a:gd name="T125" fmla="*/ 2147483647 h 12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48"/>
              <a:gd name="T190" fmla="*/ 0 h 1244"/>
              <a:gd name="T191" fmla="*/ 848 w 848"/>
              <a:gd name="T192" fmla="*/ 1244 h 124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48" h="1244">
                <a:moveTo>
                  <a:pt x="405" y="33"/>
                </a:moveTo>
                <a:lnTo>
                  <a:pt x="381" y="25"/>
                </a:lnTo>
                <a:lnTo>
                  <a:pt x="351" y="105"/>
                </a:lnTo>
                <a:lnTo>
                  <a:pt x="343" y="149"/>
                </a:lnTo>
                <a:lnTo>
                  <a:pt x="273" y="171"/>
                </a:lnTo>
                <a:lnTo>
                  <a:pt x="141" y="151"/>
                </a:lnTo>
                <a:lnTo>
                  <a:pt x="99" y="121"/>
                </a:lnTo>
                <a:lnTo>
                  <a:pt x="63" y="113"/>
                </a:lnTo>
                <a:lnTo>
                  <a:pt x="0" y="123"/>
                </a:lnTo>
                <a:lnTo>
                  <a:pt x="11" y="191"/>
                </a:lnTo>
                <a:lnTo>
                  <a:pt x="83" y="179"/>
                </a:lnTo>
                <a:lnTo>
                  <a:pt x="111" y="205"/>
                </a:lnTo>
                <a:lnTo>
                  <a:pt x="181" y="227"/>
                </a:lnTo>
                <a:lnTo>
                  <a:pt x="217" y="227"/>
                </a:lnTo>
                <a:lnTo>
                  <a:pt x="229" y="291"/>
                </a:lnTo>
                <a:lnTo>
                  <a:pt x="211" y="325"/>
                </a:lnTo>
                <a:lnTo>
                  <a:pt x="267" y="428"/>
                </a:lnTo>
                <a:lnTo>
                  <a:pt x="263" y="500"/>
                </a:lnTo>
                <a:lnTo>
                  <a:pt x="257" y="528"/>
                </a:lnTo>
                <a:lnTo>
                  <a:pt x="297" y="556"/>
                </a:lnTo>
                <a:lnTo>
                  <a:pt x="359" y="616"/>
                </a:lnTo>
                <a:lnTo>
                  <a:pt x="325" y="616"/>
                </a:lnTo>
                <a:lnTo>
                  <a:pt x="259" y="666"/>
                </a:lnTo>
                <a:lnTo>
                  <a:pt x="245" y="730"/>
                </a:lnTo>
                <a:lnTo>
                  <a:pt x="197" y="766"/>
                </a:lnTo>
                <a:lnTo>
                  <a:pt x="109" y="855"/>
                </a:lnTo>
                <a:lnTo>
                  <a:pt x="69" y="905"/>
                </a:lnTo>
                <a:lnTo>
                  <a:pt x="93" y="977"/>
                </a:lnTo>
                <a:lnTo>
                  <a:pt x="131" y="1027"/>
                </a:lnTo>
                <a:lnTo>
                  <a:pt x="121" y="1093"/>
                </a:lnTo>
                <a:lnTo>
                  <a:pt x="121" y="1142"/>
                </a:lnTo>
                <a:lnTo>
                  <a:pt x="169" y="1178"/>
                </a:lnTo>
                <a:lnTo>
                  <a:pt x="233" y="1210"/>
                </a:lnTo>
                <a:lnTo>
                  <a:pt x="259" y="1244"/>
                </a:lnTo>
                <a:lnTo>
                  <a:pt x="321" y="1228"/>
                </a:lnTo>
                <a:lnTo>
                  <a:pt x="397" y="1206"/>
                </a:lnTo>
                <a:lnTo>
                  <a:pt x="435" y="1192"/>
                </a:lnTo>
                <a:lnTo>
                  <a:pt x="485" y="1164"/>
                </a:lnTo>
                <a:lnTo>
                  <a:pt x="570" y="1156"/>
                </a:lnTo>
                <a:lnTo>
                  <a:pt x="634" y="1119"/>
                </a:lnTo>
                <a:lnTo>
                  <a:pt x="732" y="1011"/>
                </a:lnTo>
                <a:lnTo>
                  <a:pt x="822" y="941"/>
                </a:lnTo>
                <a:lnTo>
                  <a:pt x="848" y="879"/>
                </a:lnTo>
                <a:lnTo>
                  <a:pt x="848" y="805"/>
                </a:lnTo>
                <a:lnTo>
                  <a:pt x="808" y="777"/>
                </a:lnTo>
                <a:lnTo>
                  <a:pt x="776" y="722"/>
                </a:lnTo>
                <a:lnTo>
                  <a:pt x="760" y="646"/>
                </a:lnTo>
                <a:lnTo>
                  <a:pt x="720" y="582"/>
                </a:lnTo>
                <a:lnTo>
                  <a:pt x="710" y="498"/>
                </a:lnTo>
                <a:lnTo>
                  <a:pt x="670" y="462"/>
                </a:lnTo>
                <a:lnTo>
                  <a:pt x="600" y="377"/>
                </a:lnTo>
                <a:lnTo>
                  <a:pt x="600" y="335"/>
                </a:lnTo>
                <a:lnTo>
                  <a:pt x="650" y="313"/>
                </a:lnTo>
                <a:lnTo>
                  <a:pt x="650" y="279"/>
                </a:lnTo>
                <a:lnTo>
                  <a:pt x="626" y="243"/>
                </a:lnTo>
                <a:lnTo>
                  <a:pt x="580" y="217"/>
                </a:lnTo>
                <a:lnTo>
                  <a:pt x="535" y="197"/>
                </a:lnTo>
                <a:lnTo>
                  <a:pt x="535" y="157"/>
                </a:lnTo>
                <a:lnTo>
                  <a:pt x="558" y="61"/>
                </a:lnTo>
                <a:lnTo>
                  <a:pt x="527" y="51"/>
                </a:lnTo>
                <a:lnTo>
                  <a:pt x="479" y="6"/>
                </a:lnTo>
                <a:lnTo>
                  <a:pt x="441" y="0"/>
                </a:lnTo>
                <a:lnTo>
                  <a:pt x="405" y="33"/>
                </a:lnTo>
                <a:close/>
              </a:path>
            </a:pathLst>
          </a:custGeom>
          <a:solidFill>
            <a:srgbClr val="00E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4062413" y="2132013"/>
            <a:ext cx="787400" cy="1263650"/>
          </a:xfrm>
          <a:custGeom>
            <a:avLst/>
            <a:gdLst>
              <a:gd name="T0" fmla="*/ 2147483647 w 992"/>
              <a:gd name="T1" fmla="*/ 2147483647 h 1594"/>
              <a:gd name="T2" fmla="*/ 2147483647 w 992"/>
              <a:gd name="T3" fmla="*/ 0 h 1594"/>
              <a:gd name="T4" fmla="*/ 2147483647 w 992"/>
              <a:gd name="T5" fmla="*/ 2147483647 h 1594"/>
              <a:gd name="T6" fmla="*/ 2147483647 w 992"/>
              <a:gd name="T7" fmla="*/ 2147483647 h 1594"/>
              <a:gd name="T8" fmla="*/ 2147483647 w 992"/>
              <a:gd name="T9" fmla="*/ 2147483647 h 1594"/>
              <a:gd name="T10" fmla="*/ 2147483647 w 992"/>
              <a:gd name="T11" fmla="*/ 2147483647 h 1594"/>
              <a:gd name="T12" fmla="*/ 2147483647 w 992"/>
              <a:gd name="T13" fmla="*/ 2147483647 h 1594"/>
              <a:gd name="T14" fmla="*/ 2147483647 w 992"/>
              <a:gd name="T15" fmla="*/ 2147483647 h 1594"/>
              <a:gd name="T16" fmla="*/ 2147483647 w 992"/>
              <a:gd name="T17" fmla="*/ 2147483647 h 1594"/>
              <a:gd name="T18" fmla="*/ 2147483647 w 992"/>
              <a:gd name="T19" fmla="*/ 2147483647 h 1594"/>
              <a:gd name="T20" fmla="*/ 2147483647 w 992"/>
              <a:gd name="T21" fmla="*/ 2147483647 h 1594"/>
              <a:gd name="T22" fmla="*/ 2147483647 w 992"/>
              <a:gd name="T23" fmla="*/ 2147483647 h 1594"/>
              <a:gd name="T24" fmla="*/ 2147483647 w 992"/>
              <a:gd name="T25" fmla="*/ 2147483647 h 1594"/>
              <a:gd name="T26" fmla="*/ 2147483647 w 992"/>
              <a:gd name="T27" fmla="*/ 2147483647 h 1594"/>
              <a:gd name="T28" fmla="*/ 0 w 992"/>
              <a:gd name="T29" fmla="*/ 2147483647 h 1594"/>
              <a:gd name="T30" fmla="*/ 2147483647 w 992"/>
              <a:gd name="T31" fmla="*/ 2147483647 h 1594"/>
              <a:gd name="T32" fmla="*/ 2147483647 w 992"/>
              <a:gd name="T33" fmla="*/ 2147483647 h 1594"/>
              <a:gd name="T34" fmla="*/ 2147483647 w 992"/>
              <a:gd name="T35" fmla="*/ 2147483647 h 1594"/>
              <a:gd name="T36" fmla="*/ 2147483647 w 992"/>
              <a:gd name="T37" fmla="*/ 2147483647 h 1594"/>
              <a:gd name="T38" fmla="*/ 2147483647 w 992"/>
              <a:gd name="T39" fmla="*/ 2147483647 h 1594"/>
              <a:gd name="T40" fmla="*/ 2147483647 w 992"/>
              <a:gd name="T41" fmla="*/ 2147483647 h 1594"/>
              <a:gd name="T42" fmla="*/ 2147483647 w 992"/>
              <a:gd name="T43" fmla="*/ 2147483647 h 1594"/>
              <a:gd name="T44" fmla="*/ 2147483647 w 992"/>
              <a:gd name="T45" fmla="*/ 2147483647 h 1594"/>
              <a:gd name="T46" fmla="*/ 2147483647 w 992"/>
              <a:gd name="T47" fmla="*/ 2147483647 h 1594"/>
              <a:gd name="T48" fmla="*/ 2147483647 w 992"/>
              <a:gd name="T49" fmla="*/ 2147483647 h 1594"/>
              <a:gd name="T50" fmla="*/ 2147483647 w 992"/>
              <a:gd name="T51" fmla="*/ 2147483647 h 1594"/>
              <a:gd name="T52" fmla="*/ 2147483647 w 992"/>
              <a:gd name="T53" fmla="*/ 2147483647 h 1594"/>
              <a:gd name="T54" fmla="*/ 2147483647 w 992"/>
              <a:gd name="T55" fmla="*/ 2147483647 h 1594"/>
              <a:gd name="T56" fmla="*/ 2147483647 w 992"/>
              <a:gd name="T57" fmla="*/ 2147483647 h 1594"/>
              <a:gd name="T58" fmla="*/ 2147483647 w 992"/>
              <a:gd name="T59" fmla="*/ 2147483647 h 1594"/>
              <a:gd name="T60" fmla="*/ 2147483647 w 992"/>
              <a:gd name="T61" fmla="*/ 2147483647 h 1594"/>
              <a:gd name="T62" fmla="*/ 2147483647 w 992"/>
              <a:gd name="T63" fmla="*/ 2147483647 h 1594"/>
              <a:gd name="T64" fmla="*/ 2147483647 w 992"/>
              <a:gd name="T65" fmla="*/ 2147483647 h 1594"/>
              <a:gd name="T66" fmla="*/ 2147483647 w 992"/>
              <a:gd name="T67" fmla="*/ 2147483647 h 1594"/>
              <a:gd name="T68" fmla="*/ 2147483647 w 992"/>
              <a:gd name="T69" fmla="*/ 2147483647 h 15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92"/>
              <a:gd name="T106" fmla="*/ 0 h 1594"/>
              <a:gd name="T107" fmla="*/ 992 w 992"/>
              <a:gd name="T108" fmla="*/ 1594 h 159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92" h="1594">
                <a:moveTo>
                  <a:pt x="940" y="50"/>
                </a:moveTo>
                <a:lnTo>
                  <a:pt x="906" y="50"/>
                </a:lnTo>
                <a:lnTo>
                  <a:pt x="834" y="28"/>
                </a:lnTo>
                <a:lnTo>
                  <a:pt x="802" y="0"/>
                </a:lnTo>
                <a:lnTo>
                  <a:pt x="730" y="12"/>
                </a:lnTo>
                <a:lnTo>
                  <a:pt x="685" y="24"/>
                </a:lnTo>
                <a:lnTo>
                  <a:pt x="575" y="22"/>
                </a:lnTo>
                <a:lnTo>
                  <a:pt x="555" y="66"/>
                </a:lnTo>
                <a:lnTo>
                  <a:pt x="495" y="94"/>
                </a:lnTo>
                <a:lnTo>
                  <a:pt x="471" y="140"/>
                </a:lnTo>
                <a:lnTo>
                  <a:pt x="455" y="196"/>
                </a:lnTo>
                <a:lnTo>
                  <a:pt x="417" y="249"/>
                </a:lnTo>
                <a:lnTo>
                  <a:pt x="395" y="315"/>
                </a:lnTo>
                <a:lnTo>
                  <a:pt x="345" y="343"/>
                </a:lnTo>
                <a:lnTo>
                  <a:pt x="331" y="425"/>
                </a:lnTo>
                <a:lnTo>
                  <a:pt x="289" y="481"/>
                </a:lnTo>
                <a:lnTo>
                  <a:pt x="293" y="517"/>
                </a:lnTo>
                <a:lnTo>
                  <a:pt x="285" y="553"/>
                </a:lnTo>
                <a:lnTo>
                  <a:pt x="283" y="571"/>
                </a:lnTo>
                <a:lnTo>
                  <a:pt x="192" y="565"/>
                </a:lnTo>
                <a:lnTo>
                  <a:pt x="114" y="640"/>
                </a:lnTo>
                <a:lnTo>
                  <a:pt x="86" y="772"/>
                </a:lnTo>
                <a:lnTo>
                  <a:pt x="84" y="840"/>
                </a:lnTo>
                <a:lnTo>
                  <a:pt x="126" y="880"/>
                </a:lnTo>
                <a:lnTo>
                  <a:pt x="84" y="932"/>
                </a:lnTo>
                <a:lnTo>
                  <a:pt x="84" y="1005"/>
                </a:lnTo>
                <a:lnTo>
                  <a:pt x="42" y="1061"/>
                </a:lnTo>
                <a:lnTo>
                  <a:pt x="30" y="1109"/>
                </a:lnTo>
                <a:lnTo>
                  <a:pt x="20" y="1137"/>
                </a:lnTo>
                <a:lnTo>
                  <a:pt x="0" y="1163"/>
                </a:lnTo>
                <a:lnTo>
                  <a:pt x="0" y="1301"/>
                </a:lnTo>
                <a:lnTo>
                  <a:pt x="24" y="1331"/>
                </a:lnTo>
                <a:lnTo>
                  <a:pt x="28" y="1448"/>
                </a:lnTo>
                <a:lnTo>
                  <a:pt x="78" y="1482"/>
                </a:lnTo>
                <a:lnTo>
                  <a:pt x="78" y="1528"/>
                </a:lnTo>
                <a:lnTo>
                  <a:pt x="104" y="1566"/>
                </a:lnTo>
                <a:lnTo>
                  <a:pt x="138" y="1594"/>
                </a:lnTo>
                <a:lnTo>
                  <a:pt x="188" y="1594"/>
                </a:lnTo>
                <a:lnTo>
                  <a:pt x="225" y="1558"/>
                </a:lnTo>
                <a:lnTo>
                  <a:pt x="289" y="1530"/>
                </a:lnTo>
                <a:lnTo>
                  <a:pt x="345" y="1540"/>
                </a:lnTo>
                <a:lnTo>
                  <a:pt x="383" y="1460"/>
                </a:lnTo>
                <a:lnTo>
                  <a:pt x="405" y="1287"/>
                </a:lnTo>
                <a:lnTo>
                  <a:pt x="405" y="1225"/>
                </a:lnTo>
                <a:lnTo>
                  <a:pt x="465" y="1213"/>
                </a:lnTo>
                <a:lnTo>
                  <a:pt x="579" y="1177"/>
                </a:lnTo>
                <a:lnTo>
                  <a:pt x="617" y="1119"/>
                </a:lnTo>
                <a:lnTo>
                  <a:pt x="581" y="1059"/>
                </a:lnTo>
                <a:lnTo>
                  <a:pt x="527" y="1035"/>
                </a:lnTo>
                <a:lnTo>
                  <a:pt x="483" y="985"/>
                </a:lnTo>
                <a:lnTo>
                  <a:pt x="455" y="928"/>
                </a:lnTo>
                <a:lnTo>
                  <a:pt x="493" y="868"/>
                </a:lnTo>
                <a:lnTo>
                  <a:pt x="479" y="812"/>
                </a:lnTo>
                <a:lnTo>
                  <a:pt x="503" y="766"/>
                </a:lnTo>
                <a:lnTo>
                  <a:pt x="547" y="724"/>
                </a:lnTo>
                <a:lnTo>
                  <a:pt x="591" y="704"/>
                </a:lnTo>
                <a:lnTo>
                  <a:pt x="661" y="638"/>
                </a:lnTo>
                <a:lnTo>
                  <a:pt x="725" y="598"/>
                </a:lnTo>
                <a:lnTo>
                  <a:pt x="798" y="545"/>
                </a:lnTo>
                <a:lnTo>
                  <a:pt x="824" y="499"/>
                </a:lnTo>
                <a:lnTo>
                  <a:pt x="808" y="447"/>
                </a:lnTo>
                <a:lnTo>
                  <a:pt x="826" y="389"/>
                </a:lnTo>
                <a:lnTo>
                  <a:pt x="850" y="377"/>
                </a:lnTo>
                <a:lnTo>
                  <a:pt x="874" y="353"/>
                </a:lnTo>
                <a:lnTo>
                  <a:pt x="980" y="353"/>
                </a:lnTo>
                <a:lnTo>
                  <a:pt x="988" y="321"/>
                </a:lnTo>
                <a:lnTo>
                  <a:pt x="992" y="253"/>
                </a:lnTo>
                <a:lnTo>
                  <a:pt x="936" y="150"/>
                </a:lnTo>
                <a:lnTo>
                  <a:pt x="954" y="116"/>
                </a:lnTo>
                <a:lnTo>
                  <a:pt x="940" y="50"/>
                </a:lnTo>
                <a:close/>
              </a:path>
            </a:pathLst>
          </a:custGeom>
          <a:solidFill>
            <a:srgbClr val="FFC08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067175" y="4292600"/>
            <a:ext cx="844550" cy="609600"/>
          </a:xfrm>
          <a:custGeom>
            <a:avLst/>
            <a:gdLst>
              <a:gd name="T0" fmla="*/ 2147483647 w 1064"/>
              <a:gd name="T1" fmla="*/ 2147483647 h 768"/>
              <a:gd name="T2" fmla="*/ 2147483647 w 1064"/>
              <a:gd name="T3" fmla="*/ 0 h 768"/>
              <a:gd name="T4" fmla="*/ 2147483647 w 1064"/>
              <a:gd name="T5" fmla="*/ 0 h 768"/>
              <a:gd name="T6" fmla="*/ 2147483647 w 1064"/>
              <a:gd name="T7" fmla="*/ 2147483647 h 768"/>
              <a:gd name="T8" fmla="*/ 2147483647 w 1064"/>
              <a:gd name="T9" fmla="*/ 2147483647 h 768"/>
              <a:gd name="T10" fmla="*/ 2147483647 w 1064"/>
              <a:gd name="T11" fmla="*/ 2147483647 h 768"/>
              <a:gd name="T12" fmla="*/ 2147483647 w 1064"/>
              <a:gd name="T13" fmla="*/ 2147483647 h 768"/>
              <a:gd name="T14" fmla="*/ 2147483647 w 1064"/>
              <a:gd name="T15" fmla="*/ 2147483647 h 768"/>
              <a:gd name="T16" fmla="*/ 2147483647 w 1064"/>
              <a:gd name="T17" fmla="*/ 2147483647 h 768"/>
              <a:gd name="T18" fmla="*/ 2147483647 w 1064"/>
              <a:gd name="T19" fmla="*/ 2147483647 h 768"/>
              <a:gd name="T20" fmla="*/ 2147483647 w 1064"/>
              <a:gd name="T21" fmla="*/ 2147483647 h 768"/>
              <a:gd name="T22" fmla="*/ 2147483647 w 1064"/>
              <a:gd name="T23" fmla="*/ 2147483647 h 768"/>
              <a:gd name="T24" fmla="*/ 2147483647 w 1064"/>
              <a:gd name="T25" fmla="*/ 2147483647 h 768"/>
              <a:gd name="T26" fmla="*/ 2147483647 w 1064"/>
              <a:gd name="T27" fmla="*/ 2147483647 h 768"/>
              <a:gd name="T28" fmla="*/ 2147483647 w 1064"/>
              <a:gd name="T29" fmla="*/ 2147483647 h 768"/>
              <a:gd name="T30" fmla="*/ 2147483647 w 1064"/>
              <a:gd name="T31" fmla="*/ 2147483647 h 768"/>
              <a:gd name="T32" fmla="*/ 2147483647 w 1064"/>
              <a:gd name="T33" fmla="*/ 2147483647 h 768"/>
              <a:gd name="T34" fmla="*/ 2147483647 w 1064"/>
              <a:gd name="T35" fmla="*/ 2147483647 h 768"/>
              <a:gd name="T36" fmla="*/ 2147483647 w 1064"/>
              <a:gd name="T37" fmla="*/ 2147483647 h 768"/>
              <a:gd name="T38" fmla="*/ 2147483647 w 1064"/>
              <a:gd name="T39" fmla="*/ 2147483647 h 768"/>
              <a:gd name="T40" fmla="*/ 2147483647 w 1064"/>
              <a:gd name="T41" fmla="*/ 2147483647 h 768"/>
              <a:gd name="T42" fmla="*/ 2147483647 w 1064"/>
              <a:gd name="T43" fmla="*/ 2147483647 h 768"/>
              <a:gd name="T44" fmla="*/ 2147483647 w 1064"/>
              <a:gd name="T45" fmla="*/ 2147483647 h 768"/>
              <a:gd name="T46" fmla="*/ 2147483647 w 1064"/>
              <a:gd name="T47" fmla="*/ 2147483647 h 768"/>
              <a:gd name="T48" fmla="*/ 2147483647 w 1064"/>
              <a:gd name="T49" fmla="*/ 2147483647 h 768"/>
              <a:gd name="T50" fmla="*/ 2147483647 w 1064"/>
              <a:gd name="T51" fmla="*/ 2147483647 h 768"/>
              <a:gd name="T52" fmla="*/ 2147483647 w 1064"/>
              <a:gd name="T53" fmla="*/ 2147483647 h 768"/>
              <a:gd name="T54" fmla="*/ 2147483647 w 1064"/>
              <a:gd name="T55" fmla="*/ 2147483647 h 768"/>
              <a:gd name="T56" fmla="*/ 1000501969 w 1064"/>
              <a:gd name="T57" fmla="*/ 2147483647 h 768"/>
              <a:gd name="T58" fmla="*/ 2147483647 w 1064"/>
              <a:gd name="T59" fmla="*/ 2147483647 h 768"/>
              <a:gd name="T60" fmla="*/ 2147483647 w 1064"/>
              <a:gd name="T61" fmla="*/ 2147483647 h 768"/>
              <a:gd name="T62" fmla="*/ 2000373701 w 1064"/>
              <a:gd name="T63" fmla="*/ 2147483647 h 76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4"/>
              <a:gd name="T97" fmla="*/ 0 h 768"/>
              <a:gd name="T98" fmla="*/ 1064 w 1064"/>
              <a:gd name="T99" fmla="*/ 768 h 76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4" h="768">
                <a:moveTo>
                  <a:pt x="4" y="8"/>
                </a:moveTo>
                <a:lnTo>
                  <a:pt x="66" y="8"/>
                </a:lnTo>
                <a:lnTo>
                  <a:pt x="122" y="24"/>
                </a:lnTo>
                <a:lnTo>
                  <a:pt x="158" y="0"/>
                </a:lnTo>
                <a:lnTo>
                  <a:pt x="197" y="8"/>
                </a:lnTo>
                <a:lnTo>
                  <a:pt x="227" y="0"/>
                </a:lnTo>
                <a:lnTo>
                  <a:pt x="285" y="2"/>
                </a:lnTo>
                <a:lnTo>
                  <a:pt x="303" y="22"/>
                </a:lnTo>
                <a:lnTo>
                  <a:pt x="345" y="50"/>
                </a:lnTo>
                <a:lnTo>
                  <a:pt x="423" y="97"/>
                </a:lnTo>
                <a:lnTo>
                  <a:pt x="491" y="117"/>
                </a:lnTo>
                <a:lnTo>
                  <a:pt x="597" y="81"/>
                </a:lnTo>
                <a:lnTo>
                  <a:pt x="681" y="62"/>
                </a:lnTo>
                <a:lnTo>
                  <a:pt x="750" y="87"/>
                </a:lnTo>
                <a:lnTo>
                  <a:pt x="796" y="163"/>
                </a:lnTo>
                <a:lnTo>
                  <a:pt x="846" y="181"/>
                </a:lnTo>
                <a:lnTo>
                  <a:pt x="870" y="257"/>
                </a:lnTo>
                <a:lnTo>
                  <a:pt x="970" y="259"/>
                </a:lnTo>
                <a:lnTo>
                  <a:pt x="996" y="317"/>
                </a:lnTo>
                <a:lnTo>
                  <a:pt x="980" y="359"/>
                </a:lnTo>
                <a:lnTo>
                  <a:pt x="1010" y="391"/>
                </a:lnTo>
                <a:lnTo>
                  <a:pt x="1038" y="448"/>
                </a:lnTo>
                <a:lnTo>
                  <a:pt x="1022" y="518"/>
                </a:lnTo>
                <a:lnTo>
                  <a:pt x="1022" y="578"/>
                </a:lnTo>
                <a:lnTo>
                  <a:pt x="1064" y="594"/>
                </a:lnTo>
                <a:lnTo>
                  <a:pt x="1064" y="640"/>
                </a:lnTo>
                <a:lnTo>
                  <a:pt x="1046" y="674"/>
                </a:lnTo>
                <a:lnTo>
                  <a:pt x="1028" y="720"/>
                </a:lnTo>
                <a:lnTo>
                  <a:pt x="958" y="724"/>
                </a:lnTo>
                <a:lnTo>
                  <a:pt x="948" y="748"/>
                </a:lnTo>
                <a:lnTo>
                  <a:pt x="882" y="768"/>
                </a:lnTo>
                <a:lnTo>
                  <a:pt x="814" y="760"/>
                </a:lnTo>
                <a:lnTo>
                  <a:pt x="778" y="690"/>
                </a:lnTo>
                <a:lnTo>
                  <a:pt x="778" y="588"/>
                </a:lnTo>
                <a:lnTo>
                  <a:pt x="754" y="574"/>
                </a:lnTo>
                <a:lnTo>
                  <a:pt x="694" y="556"/>
                </a:lnTo>
                <a:lnTo>
                  <a:pt x="657" y="522"/>
                </a:lnTo>
                <a:lnTo>
                  <a:pt x="635" y="522"/>
                </a:lnTo>
                <a:lnTo>
                  <a:pt x="639" y="586"/>
                </a:lnTo>
                <a:lnTo>
                  <a:pt x="633" y="622"/>
                </a:lnTo>
                <a:lnTo>
                  <a:pt x="587" y="618"/>
                </a:lnTo>
                <a:lnTo>
                  <a:pt x="527" y="586"/>
                </a:lnTo>
                <a:lnTo>
                  <a:pt x="487" y="556"/>
                </a:lnTo>
                <a:lnTo>
                  <a:pt x="435" y="532"/>
                </a:lnTo>
                <a:lnTo>
                  <a:pt x="399" y="480"/>
                </a:lnTo>
                <a:lnTo>
                  <a:pt x="339" y="448"/>
                </a:lnTo>
                <a:lnTo>
                  <a:pt x="277" y="431"/>
                </a:lnTo>
                <a:lnTo>
                  <a:pt x="231" y="427"/>
                </a:lnTo>
                <a:lnTo>
                  <a:pt x="213" y="385"/>
                </a:lnTo>
                <a:lnTo>
                  <a:pt x="173" y="343"/>
                </a:lnTo>
                <a:lnTo>
                  <a:pt x="201" y="329"/>
                </a:lnTo>
                <a:lnTo>
                  <a:pt x="158" y="295"/>
                </a:lnTo>
                <a:lnTo>
                  <a:pt x="144" y="243"/>
                </a:lnTo>
                <a:lnTo>
                  <a:pt x="114" y="205"/>
                </a:lnTo>
                <a:lnTo>
                  <a:pt x="68" y="199"/>
                </a:lnTo>
                <a:lnTo>
                  <a:pt x="56" y="225"/>
                </a:lnTo>
                <a:lnTo>
                  <a:pt x="32" y="251"/>
                </a:lnTo>
                <a:lnTo>
                  <a:pt x="2" y="235"/>
                </a:lnTo>
                <a:lnTo>
                  <a:pt x="2" y="193"/>
                </a:lnTo>
                <a:lnTo>
                  <a:pt x="12" y="167"/>
                </a:lnTo>
                <a:lnTo>
                  <a:pt x="12" y="125"/>
                </a:lnTo>
                <a:lnTo>
                  <a:pt x="26" y="119"/>
                </a:lnTo>
                <a:lnTo>
                  <a:pt x="0" y="62"/>
                </a:lnTo>
                <a:lnTo>
                  <a:pt x="4" y="8"/>
                </a:lnTo>
                <a:close/>
              </a:path>
            </a:pathLst>
          </a:custGeom>
          <a:solidFill>
            <a:srgbClr val="00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4198938" y="3494088"/>
            <a:ext cx="769937" cy="585787"/>
          </a:xfrm>
          <a:custGeom>
            <a:avLst/>
            <a:gdLst>
              <a:gd name="T0" fmla="*/ 2147483647 w 970"/>
              <a:gd name="T1" fmla="*/ 2147483647 h 739"/>
              <a:gd name="T2" fmla="*/ 2147483647 w 970"/>
              <a:gd name="T3" fmla="*/ 2147483647 h 739"/>
              <a:gd name="T4" fmla="*/ 2147483647 w 970"/>
              <a:gd name="T5" fmla="*/ 0 h 739"/>
              <a:gd name="T6" fmla="*/ 2147483647 w 970"/>
              <a:gd name="T7" fmla="*/ 2147483647 h 739"/>
              <a:gd name="T8" fmla="*/ 2147483647 w 970"/>
              <a:gd name="T9" fmla="*/ 2147483647 h 739"/>
              <a:gd name="T10" fmla="*/ 2147483647 w 970"/>
              <a:gd name="T11" fmla="*/ 2147483647 h 739"/>
              <a:gd name="T12" fmla="*/ 2147483647 w 970"/>
              <a:gd name="T13" fmla="*/ 2147483647 h 739"/>
              <a:gd name="T14" fmla="*/ 2147483647 w 970"/>
              <a:gd name="T15" fmla="*/ 2147483647 h 739"/>
              <a:gd name="T16" fmla="*/ 2147483647 w 970"/>
              <a:gd name="T17" fmla="*/ 2147483647 h 739"/>
              <a:gd name="T18" fmla="*/ 2147483647 w 970"/>
              <a:gd name="T19" fmla="*/ 2147483647 h 739"/>
              <a:gd name="T20" fmla="*/ 2147483647 w 970"/>
              <a:gd name="T21" fmla="*/ 2147483647 h 739"/>
              <a:gd name="T22" fmla="*/ 2147483647 w 970"/>
              <a:gd name="T23" fmla="*/ 2147483647 h 739"/>
              <a:gd name="T24" fmla="*/ 2147483647 w 970"/>
              <a:gd name="T25" fmla="*/ 2147483647 h 739"/>
              <a:gd name="T26" fmla="*/ 2147483647 w 970"/>
              <a:gd name="T27" fmla="*/ 2147483647 h 739"/>
              <a:gd name="T28" fmla="*/ 2147483647 w 970"/>
              <a:gd name="T29" fmla="*/ 2147483647 h 739"/>
              <a:gd name="T30" fmla="*/ 2147483647 w 970"/>
              <a:gd name="T31" fmla="*/ 2147483647 h 739"/>
              <a:gd name="T32" fmla="*/ 2147483647 w 970"/>
              <a:gd name="T33" fmla="*/ 2147483647 h 739"/>
              <a:gd name="T34" fmla="*/ 2147483647 w 970"/>
              <a:gd name="T35" fmla="*/ 2147483647 h 739"/>
              <a:gd name="T36" fmla="*/ 2147483647 w 970"/>
              <a:gd name="T37" fmla="*/ 2147483647 h 739"/>
              <a:gd name="T38" fmla="*/ 2147483647 w 970"/>
              <a:gd name="T39" fmla="*/ 2147483647 h 739"/>
              <a:gd name="T40" fmla="*/ 2147483647 w 970"/>
              <a:gd name="T41" fmla="*/ 2147483647 h 739"/>
              <a:gd name="T42" fmla="*/ 2147483647 w 970"/>
              <a:gd name="T43" fmla="*/ 2147483647 h 739"/>
              <a:gd name="T44" fmla="*/ 2147483647 w 970"/>
              <a:gd name="T45" fmla="*/ 2147483647 h 739"/>
              <a:gd name="T46" fmla="*/ 2147483647 w 970"/>
              <a:gd name="T47" fmla="*/ 2147483647 h 739"/>
              <a:gd name="T48" fmla="*/ 2147483647 w 970"/>
              <a:gd name="T49" fmla="*/ 2147483647 h 739"/>
              <a:gd name="T50" fmla="*/ 2147483647 w 970"/>
              <a:gd name="T51" fmla="*/ 2147483647 h 739"/>
              <a:gd name="T52" fmla="*/ 2147483647 w 970"/>
              <a:gd name="T53" fmla="*/ 2147483647 h 739"/>
              <a:gd name="T54" fmla="*/ 2147483647 w 970"/>
              <a:gd name="T55" fmla="*/ 2147483647 h 739"/>
              <a:gd name="T56" fmla="*/ 2147483647 w 970"/>
              <a:gd name="T57" fmla="*/ 2147483647 h 739"/>
              <a:gd name="T58" fmla="*/ 2147483647 w 970"/>
              <a:gd name="T59" fmla="*/ 2147483647 h 739"/>
              <a:gd name="T60" fmla="*/ 2147483647 w 970"/>
              <a:gd name="T61" fmla="*/ 2147483647 h 739"/>
              <a:gd name="T62" fmla="*/ 2147483647 w 970"/>
              <a:gd name="T63" fmla="*/ 2147483647 h 739"/>
              <a:gd name="T64" fmla="*/ 2147483647 w 970"/>
              <a:gd name="T65" fmla="*/ 2147483647 h 739"/>
              <a:gd name="T66" fmla="*/ 2147483647 w 970"/>
              <a:gd name="T67" fmla="*/ 2147483647 h 739"/>
              <a:gd name="T68" fmla="*/ 2147483647 w 970"/>
              <a:gd name="T69" fmla="*/ 2147483647 h 739"/>
              <a:gd name="T70" fmla="*/ 2147483647 w 970"/>
              <a:gd name="T71" fmla="*/ 2147483647 h 739"/>
              <a:gd name="T72" fmla="*/ 2147483647 w 970"/>
              <a:gd name="T73" fmla="*/ 2147483647 h 739"/>
              <a:gd name="T74" fmla="*/ 2147483647 w 970"/>
              <a:gd name="T75" fmla="*/ 2147483647 h 739"/>
              <a:gd name="T76" fmla="*/ 2147483647 w 970"/>
              <a:gd name="T77" fmla="*/ 2147483647 h 739"/>
              <a:gd name="T78" fmla="*/ 0 w 970"/>
              <a:gd name="T79" fmla="*/ 2147483647 h 739"/>
              <a:gd name="T80" fmla="*/ 2147483647 w 970"/>
              <a:gd name="T81" fmla="*/ 2147483647 h 739"/>
              <a:gd name="T82" fmla="*/ 2147483647 w 970"/>
              <a:gd name="T83" fmla="*/ 2147483647 h 739"/>
              <a:gd name="T84" fmla="*/ 2147483647 w 970"/>
              <a:gd name="T85" fmla="*/ 2147483647 h 7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70"/>
              <a:gd name="T130" fmla="*/ 0 h 739"/>
              <a:gd name="T131" fmla="*/ 970 w 970"/>
              <a:gd name="T132" fmla="*/ 739 h 73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70" h="739">
                <a:moveTo>
                  <a:pt x="119" y="78"/>
                </a:moveTo>
                <a:lnTo>
                  <a:pt x="255" y="46"/>
                </a:lnTo>
                <a:lnTo>
                  <a:pt x="355" y="0"/>
                </a:lnTo>
                <a:lnTo>
                  <a:pt x="427" y="60"/>
                </a:lnTo>
                <a:lnTo>
                  <a:pt x="537" y="70"/>
                </a:lnTo>
                <a:lnTo>
                  <a:pt x="592" y="36"/>
                </a:lnTo>
                <a:lnTo>
                  <a:pt x="614" y="58"/>
                </a:lnTo>
                <a:lnTo>
                  <a:pt x="666" y="66"/>
                </a:lnTo>
                <a:lnTo>
                  <a:pt x="796" y="60"/>
                </a:lnTo>
                <a:lnTo>
                  <a:pt x="862" y="54"/>
                </a:lnTo>
                <a:lnTo>
                  <a:pt x="912" y="126"/>
                </a:lnTo>
                <a:lnTo>
                  <a:pt x="958" y="234"/>
                </a:lnTo>
                <a:lnTo>
                  <a:pt x="888" y="296"/>
                </a:lnTo>
                <a:lnTo>
                  <a:pt x="924" y="360"/>
                </a:lnTo>
                <a:lnTo>
                  <a:pt x="960" y="449"/>
                </a:lnTo>
                <a:lnTo>
                  <a:pt x="970" y="523"/>
                </a:lnTo>
                <a:lnTo>
                  <a:pt x="904" y="563"/>
                </a:lnTo>
                <a:lnTo>
                  <a:pt x="856" y="663"/>
                </a:lnTo>
                <a:lnTo>
                  <a:pt x="834" y="739"/>
                </a:lnTo>
                <a:lnTo>
                  <a:pt x="780" y="719"/>
                </a:lnTo>
                <a:lnTo>
                  <a:pt x="752" y="683"/>
                </a:lnTo>
                <a:lnTo>
                  <a:pt x="714" y="695"/>
                </a:lnTo>
                <a:lnTo>
                  <a:pt x="626" y="699"/>
                </a:lnTo>
                <a:lnTo>
                  <a:pt x="584" y="713"/>
                </a:lnTo>
                <a:lnTo>
                  <a:pt x="549" y="713"/>
                </a:lnTo>
                <a:lnTo>
                  <a:pt x="507" y="691"/>
                </a:lnTo>
                <a:lnTo>
                  <a:pt x="487" y="707"/>
                </a:lnTo>
                <a:lnTo>
                  <a:pt x="463" y="699"/>
                </a:lnTo>
                <a:lnTo>
                  <a:pt x="409" y="641"/>
                </a:lnTo>
                <a:lnTo>
                  <a:pt x="357" y="643"/>
                </a:lnTo>
                <a:lnTo>
                  <a:pt x="331" y="591"/>
                </a:lnTo>
                <a:lnTo>
                  <a:pt x="297" y="565"/>
                </a:lnTo>
                <a:lnTo>
                  <a:pt x="161" y="545"/>
                </a:lnTo>
                <a:lnTo>
                  <a:pt x="143" y="515"/>
                </a:lnTo>
                <a:lnTo>
                  <a:pt x="105" y="497"/>
                </a:lnTo>
                <a:lnTo>
                  <a:pt x="59" y="481"/>
                </a:lnTo>
                <a:lnTo>
                  <a:pt x="29" y="449"/>
                </a:lnTo>
                <a:lnTo>
                  <a:pt x="57" y="401"/>
                </a:lnTo>
                <a:lnTo>
                  <a:pt x="59" y="310"/>
                </a:lnTo>
                <a:lnTo>
                  <a:pt x="0" y="228"/>
                </a:lnTo>
                <a:lnTo>
                  <a:pt x="57" y="150"/>
                </a:lnTo>
                <a:lnTo>
                  <a:pt x="95" y="138"/>
                </a:lnTo>
                <a:lnTo>
                  <a:pt x="119" y="78"/>
                </a:lnTo>
                <a:close/>
              </a:path>
            </a:pathLst>
          </a:custGeom>
          <a:solidFill>
            <a:srgbClr val="608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4324350" y="4141788"/>
            <a:ext cx="568325" cy="273050"/>
          </a:xfrm>
          <a:custGeom>
            <a:avLst/>
            <a:gdLst>
              <a:gd name="T0" fmla="*/ 2147483647 w 717"/>
              <a:gd name="T1" fmla="*/ 2147483647 h 343"/>
              <a:gd name="T2" fmla="*/ 2147483647 w 717"/>
              <a:gd name="T3" fmla="*/ 2147483647 h 343"/>
              <a:gd name="T4" fmla="*/ 2147483647 w 717"/>
              <a:gd name="T5" fmla="*/ 2147483647 h 343"/>
              <a:gd name="T6" fmla="*/ 2147483647 w 717"/>
              <a:gd name="T7" fmla="*/ 2147483647 h 343"/>
              <a:gd name="T8" fmla="*/ 2147483647 w 717"/>
              <a:gd name="T9" fmla="*/ 0 h 343"/>
              <a:gd name="T10" fmla="*/ 2147483647 w 717"/>
              <a:gd name="T11" fmla="*/ 2147483647 h 343"/>
              <a:gd name="T12" fmla="*/ 2147483647 w 717"/>
              <a:gd name="T13" fmla="*/ 2147483647 h 343"/>
              <a:gd name="T14" fmla="*/ 2147483647 w 717"/>
              <a:gd name="T15" fmla="*/ 2147483647 h 343"/>
              <a:gd name="T16" fmla="*/ 2147483647 w 717"/>
              <a:gd name="T17" fmla="*/ 2147483647 h 343"/>
              <a:gd name="T18" fmla="*/ 2147483647 w 717"/>
              <a:gd name="T19" fmla="*/ 2147483647 h 343"/>
              <a:gd name="T20" fmla="*/ 2147483647 w 717"/>
              <a:gd name="T21" fmla="*/ 2147483647 h 343"/>
              <a:gd name="T22" fmla="*/ 2147483647 w 717"/>
              <a:gd name="T23" fmla="*/ 2147483647 h 343"/>
              <a:gd name="T24" fmla="*/ 2147483647 w 717"/>
              <a:gd name="T25" fmla="*/ 2147483647 h 343"/>
              <a:gd name="T26" fmla="*/ 2147483647 w 717"/>
              <a:gd name="T27" fmla="*/ 2147483647 h 343"/>
              <a:gd name="T28" fmla="*/ 0 w 717"/>
              <a:gd name="T29" fmla="*/ 2147483647 h 343"/>
              <a:gd name="T30" fmla="*/ 2147483647 w 717"/>
              <a:gd name="T31" fmla="*/ 2147483647 h 343"/>
              <a:gd name="T32" fmla="*/ 2147483647 w 717"/>
              <a:gd name="T33" fmla="*/ 2147483647 h 343"/>
              <a:gd name="T34" fmla="*/ 2147483647 w 717"/>
              <a:gd name="T35" fmla="*/ 2147483647 h 343"/>
              <a:gd name="T36" fmla="*/ 2147483647 w 717"/>
              <a:gd name="T37" fmla="*/ 2147483647 h 343"/>
              <a:gd name="T38" fmla="*/ 2147483647 w 717"/>
              <a:gd name="T39" fmla="*/ 2147483647 h 343"/>
              <a:gd name="T40" fmla="*/ 2147483647 w 717"/>
              <a:gd name="T41" fmla="*/ 2147483647 h 343"/>
              <a:gd name="T42" fmla="*/ 2147483647 w 717"/>
              <a:gd name="T43" fmla="*/ 2147483647 h 343"/>
              <a:gd name="T44" fmla="*/ 2147483647 w 717"/>
              <a:gd name="T45" fmla="*/ 2147483647 h 343"/>
              <a:gd name="T46" fmla="*/ 2147483647 w 717"/>
              <a:gd name="T47" fmla="*/ 2147483647 h 343"/>
              <a:gd name="T48" fmla="*/ 2147483647 w 717"/>
              <a:gd name="T49" fmla="*/ 2147483647 h 343"/>
              <a:gd name="T50" fmla="*/ 2147483647 w 717"/>
              <a:gd name="T51" fmla="*/ 2147483647 h 34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17"/>
              <a:gd name="T79" fmla="*/ 0 h 343"/>
              <a:gd name="T80" fmla="*/ 717 w 717"/>
              <a:gd name="T81" fmla="*/ 343 h 34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17" h="343">
                <a:moveTo>
                  <a:pt x="673" y="32"/>
                </a:moveTo>
                <a:lnTo>
                  <a:pt x="627" y="30"/>
                </a:lnTo>
                <a:lnTo>
                  <a:pt x="611" y="14"/>
                </a:lnTo>
                <a:lnTo>
                  <a:pt x="537" y="18"/>
                </a:lnTo>
                <a:lnTo>
                  <a:pt x="443" y="0"/>
                </a:lnTo>
                <a:lnTo>
                  <a:pt x="388" y="32"/>
                </a:lnTo>
                <a:lnTo>
                  <a:pt x="328" y="36"/>
                </a:lnTo>
                <a:lnTo>
                  <a:pt x="226" y="90"/>
                </a:lnTo>
                <a:lnTo>
                  <a:pt x="172" y="96"/>
                </a:lnTo>
                <a:lnTo>
                  <a:pt x="110" y="54"/>
                </a:lnTo>
                <a:lnTo>
                  <a:pt x="80" y="66"/>
                </a:lnTo>
                <a:lnTo>
                  <a:pt x="68" y="108"/>
                </a:lnTo>
                <a:lnTo>
                  <a:pt x="44" y="110"/>
                </a:lnTo>
                <a:lnTo>
                  <a:pt x="30" y="162"/>
                </a:lnTo>
                <a:lnTo>
                  <a:pt x="0" y="198"/>
                </a:lnTo>
                <a:lnTo>
                  <a:pt x="44" y="274"/>
                </a:lnTo>
                <a:lnTo>
                  <a:pt x="128" y="327"/>
                </a:lnTo>
                <a:lnTo>
                  <a:pt x="200" y="343"/>
                </a:lnTo>
                <a:lnTo>
                  <a:pt x="302" y="309"/>
                </a:lnTo>
                <a:lnTo>
                  <a:pt x="390" y="290"/>
                </a:lnTo>
                <a:lnTo>
                  <a:pt x="455" y="315"/>
                </a:lnTo>
                <a:lnTo>
                  <a:pt x="579" y="254"/>
                </a:lnTo>
                <a:lnTo>
                  <a:pt x="641" y="124"/>
                </a:lnTo>
                <a:lnTo>
                  <a:pt x="673" y="112"/>
                </a:lnTo>
                <a:lnTo>
                  <a:pt x="717" y="74"/>
                </a:lnTo>
                <a:lnTo>
                  <a:pt x="673" y="32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4865688" y="4570413"/>
            <a:ext cx="555625" cy="317500"/>
          </a:xfrm>
          <a:custGeom>
            <a:avLst/>
            <a:gdLst>
              <a:gd name="T0" fmla="*/ 2147483647 w 699"/>
              <a:gd name="T1" fmla="*/ 0 h 399"/>
              <a:gd name="T2" fmla="*/ 2147483647 w 699"/>
              <a:gd name="T3" fmla="*/ 2147483647 h 399"/>
              <a:gd name="T4" fmla="*/ 2147483647 w 699"/>
              <a:gd name="T5" fmla="*/ 2147483647 h 399"/>
              <a:gd name="T6" fmla="*/ 2147483647 w 699"/>
              <a:gd name="T7" fmla="*/ 2147483647 h 399"/>
              <a:gd name="T8" fmla="*/ 2147483647 w 699"/>
              <a:gd name="T9" fmla="*/ 2147483647 h 399"/>
              <a:gd name="T10" fmla="*/ 2147483647 w 699"/>
              <a:gd name="T11" fmla="*/ 2147483647 h 399"/>
              <a:gd name="T12" fmla="*/ 2147483647 w 699"/>
              <a:gd name="T13" fmla="*/ 2147483647 h 399"/>
              <a:gd name="T14" fmla="*/ 2147483647 w 699"/>
              <a:gd name="T15" fmla="*/ 2147483647 h 399"/>
              <a:gd name="T16" fmla="*/ 2147483647 w 699"/>
              <a:gd name="T17" fmla="*/ 2147483647 h 399"/>
              <a:gd name="T18" fmla="*/ 2147483647 w 699"/>
              <a:gd name="T19" fmla="*/ 2147483647 h 399"/>
              <a:gd name="T20" fmla="*/ 2147483647 w 699"/>
              <a:gd name="T21" fmla="*/ 2147483647 h 399"/>
              <a:gd name="T22" fmla="*/ 2147483647 w 699"/>
              <a:gd name="T23" fmla="*/ 2147483647 h 399"/>
              <a:gd name="T24" fmla="*/ 2147483647 w 699"/>
              <a:gd name="T25" fmla="*/ 2147483647 h 399"/>
              <a:gd name="T26" fmla="*/ 2147483647 w 699"/>
              <a:gd name="T27" fmla="*/ 2147483647 h 399"/>
              <a:gd name="T28" fmla="*/ 2147483647 w 699"/>
              <a:gd name="T29" fmla="*/ 2147483647 h 399"/>
              <a:gd name="T30" fmla="*/ 2147483647 w 699"/>
              <a:gd name="T31" fmla="*/ 2147483647 h 399"/>
              <a:gd name="T32" fmla="*/ 2147483647 w 699"/>
              <a:gd name="T33" fmla="*/ 2147483647 h 399"/>
              <a:gd name="T34" fmla="*/ 2147483647 w 699"/>
              <a:gd name="T35" fmla="*/ 2147483647 h 399"/>
              <a:gd name="T36" fmla="*/ 2147483647 w 699"/>
              <a:gd name="T37" fmla="*/ 2147483647 h 399"/>
              <a:gd name="T38" fmla="*/ 2147483647 w 699"/>
              <a:gd name="T39" fmla="*/ 2147483647 h 399"/>
              <a:gd name="T40" fmla="*/ 2147483647 w 699"/>
              <a:gd name="T41" fmla="*/ 2147483647 h 399"/>
              <a:gd name="T42" fmla="*/ 2147483647 w 699"/>
              <a:gd name="T43" fmla="*/ 2147483647 h 399"/>
              <a:gd name="T44" fmla="*/ 2147483647 w 699"/>
              <a:gd name="T45" fmla="*/ 2147483647 h 399"/>
              <a:gd name="T46" fmla="*/ 2147483647 w 699"/>
              <a:gd name="T47" fmla="*/ 2147483647 h 399"/>
              <a:gd name="T48" fmla="*/ 2147483647 w 699"/>
              <a:gd name="T49" fmla="*/ 2147483647 h 399"/>
              <a:gd name="T50" fmla="*/ 2147483647 w 699"/>
              <a:gd name="T51" fmla="*/ 2147483647 h 399"/>
              <a:gd name="T52" fmla="*/ 2147483647 w 699"/>
              <a:gd name="T53" fmla="*/ 2147483647 h 399"/>
              <a:gd name="T54" fmla="*/ 2147483647 w 699"/>
              <a:gd name="T55" fmla="*/ 2147483647 h 399"/>
              <a:gd name="T56" fmla="*/ 2147483647 w 699"/>
              <a:gd name="T57" fmla="*/ 2147483647 h 399"/>
              <a:gd name="T58" fmla="*/ 2147483647 w 699"/>
              <a:gd name="T59" fmla="*/ 2147483647 h 399"/>
              <a:gd name="T60" fmla="*/ 2147483647 w 699"/>
              <a:gd name="T61" fmla="*/ 2147483647 h 399"/>
              <a:gd name="T62" fmla="*/ 0 w 699"/>
              <a:gd name="T63" fmla="*/ 2147483647 h 399"/>
              <a:gd name="T64" fmla="*/ 2147483647 w 699"/>
              <a:gd name="T65" fmla="*/ 0 h 3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99"/>
              <a:gd name="T100" fmla="*/ 0 h 399"/>
              <a:gd name="T101" fmla="*/ 699 w 699"/>
              <a:gd name="T102" fmla="*/ 399 h 39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99" h="399">
                <a:moveTo>
                  <a:pt x="18" y="0"/>
                </a:moveTo>
                <a:lnTo>
                  <a:pt x="78" y="62"/>
                </a:lnTo>
                <a:lnTo>
                  <a:pt x="198" y="78"/>
                </a:lnTo>
                <a:lnTo>
                  <a:pt x="313" y="86"/>
                </a:lnTo>
                <a:lnTo>
                  <a:pt x="387" y="60"/>
                </a:lnTo>
                <a:lnTo>
                  <a:pt x="463" y="20"/>
                </a:lnTo>
                <a:lnTo>
                  <a:pt x="527" y="24"/>
                </a:lnTo>
                <a:lnTo>
                  <a:pt x="607" y="22"/>
                </a:lnTo>
                <a:lnTo>
                  <a:pt x="671" y="30"/>
                </a:lnTo>
                <a:lnTo>
                  <a:pt x="699" y="26"/>
                </a:lnTo>
                <a:lnTo>
                  <a:pt x="657" y="104"/>
                </a:lnTo>
                <a:lnTo>
                  <a:pt x="641" y="139"/>
                </a:lnTo>
                <a:lnTo>
                  <a:pt x="629" y="173"/>
                </a:lnTo>
                <a:lnTo>
                  <a:pt x="617" y="223"/>
                </a:lnTo>
                <a:lnTo>
                  <a:pt x="633" y="283"/>
                </a:lnTo>
                <a:lnTo>
                  <a:pt x="551" y="267"/>
                </a:lnTo>
                <a:lnTo>
                  <a:pt x="527" y="307"/>
                </a:lnTo>
                <a:lnTo>
                  <a:pt x="469" y="325"/>
                </a:lnTo>
                <a:lnTo>
                  <a:pt x="413" y="399"/>
                </a:lnTo>
                <a:lnTo>
                  <a:pt x="257" y="399"/>
                </a:lnTo>
                <a:lnTo>
                  <a:pt x="245" y="349"/>
                </a:lnTo>
                <a:lnTo>
                  <a:pt x="204" y="387"/>
                </a:lnTo>
                <a:lnTo>
                  <a:pt x="160" y="387"/>
                </a:lnTo>
                <a:lnTo>
                  <a:pt x="124" y="365"/>
                </a:lnTo>
                <a:lnTo>
                  <a:pt x="68" y="361"/>
                </a:lnTo>
                <a:lnTo>
                  <a:pt x="82" y="323"/>
                </a:lnTo>
                <a:lnTo>
                  <a:pt x="82" y="281"/>
                </a:lnTo>
                <a:lnTo>
                  <a:pt x="42" y="265"/>
                </a:lnTo>
                <a:lnTo>
                  <a:pt x="40" y="201"/>
                </a:lnTo>
                <a:lnTo>
                  <a:pt x="58" y="135"/>
                </a:lnTo>
                <a:lnTo>
                  <a:pt x="36" y="84"/>
                </a:lnTo>
                <a:lnTo>
                  <a:pt x="0" y="42"/>
                </a:lnTo>
                <a:lnTo>
                  <a:pt x="18" y="0"/>
                </a:lnTo>
                <a:close/>
              </a:path>
            </a:pathLst>
          </a:custGeom>
          <a:solidFill>
            <a:srgbClr val="FF6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4686300" y="4157663"/>
            <a:ext cx="793750" cy="482600"/>
          </a:xfrm>
          <a:custGeom>
            <a:avLst/>
            <a:gdLst>
              <a:gd name="T0" fmla="*/ 2147483647 w 1001"/>
              <a:gd name="T1" fmla="*/ 2147483647 h 609"/>
              <a:gd name="T2" fmla="*/ 2147483647 w 1001"/>
              <a:gd name="T3" fmla="*/ 2147483647 h 609"/>
              <a:gd name="T4" fmla="*/ 2147483647 w 1001"/>
              <a:gd name="T5" fmla="*/ 2147483647 h 609"/>
              <a:gd name="T6" fmla="*/ 2147483647 w 1001"/>
              <a:gd name="T7" fmla="*/ 2147483647 h 609"/>
              <a:gd name="T8" fmla="*/ 2147483647 w 1001"/>
              <a:gd name="T9" fmla="*/ 2147483647 h 609"/>
              <a:gd name="T10" fmla="*/ 0 w 1001"/>
              <a:gd name="T11" fmla="*/ 2147483647 h 609"/>
              <a:gd name="T12" fmla="*/ 2147483647 w 1001"/>
              <a:gd name="T13" fmla="*/ 2147483647 h 609"/>
              <a:gd name="T14" fmla="*/ 2147483647 w 1001"/>
              <a:gd name="T15" fmla="*/ 2147483647 h 609"/>
              <a:gd name="T16" fmla="*/ 2147483647 w 1001"/>
              <a:gd name="T17" fmla="*/ 2147483647 h 609"/>
              <a:gd name="T18" fmla="*/ 2147483647 w 1001"/>
              <a:gd name="T19" fmla="*/ 2147483647 h 609"/>
              <a:gd name="T20" fmla="*/ 2147483647 w 1001"/>
              <a:gd name="T21" fmla="*/ 2147483647 h 609"/>
              <a:gd name="T22" fmla="*/ 2147483647 w 1001"/>
              <a:gd name="T23" fmla="*/ 2147483647 h 609"/>
              <a:gd name="T24" fmla="*/ 2147483647 w 1001"/>
              <a:gd name="T25" fmla="*/ 2147483647 h 609"/>
              <a:gd name="T26" fmla="*/ 2147483647 w 1001"/>
              <a:gd name="T27" fmla="*/ 2147483647 h 609"/>
              <a:gd name="T28" fmla="*/ 2147483647 w 1001"/>
              <a:gd name="T29" fmla="*/ 2147483647 h 609"/>
              <a:gd name="T30" fmla="*/ 2147483647 w 1001"/>
              <a:gd name="T31" fmla="*/ 2147483647 h 609"/>
              <a:gd name="T32" fmla="*/ 2147483647 w 1001"/>
              <a:gd name="T33" fmla="*/ 2147483647 h 609"/>
              <a:gd name="T34" fmla="*/ 2147483647 w 1001"/>
              <a:gd name="T35" fmla="*/ 2147483647 h 609"/>
              <a:gd name="T36" fmla="*/ 2147483647 w 1001"/>
              <a:gd name="T37" fmla="*/ 2147483647 h 609"/>
              <a:gd name="T38" fmla="*/ 2147483647 w 1001"/>
              <a:gd name="T39" fmla="*/ 2147483647 h 609"/>
              <a:gd name="T40" fmla="*/ 2147483647 w 1001"/>
              <a:gd name="T41" fmla="*/ 2147483647 h 609"/>
              <a:gd name="T42" fmla="*/ 2147483647 w 1001"/>
              <a:gd name="T43" fmla="*/ 2147483647 h 609"/>
              <a:gd name="T44" fmla="*/ 2147483647 w 1001"/>
              <a:gd name="T45" fmla="*/ 2147483647 h 609"/>
              <a:gd name="T46" fmla="*/ 2147483647 w 1001"/>
              <a:gd name="T47" fmla="*/ 2147483647 h 609"/>
              <a:gd name="T48" fmla="*/ 2147483647 w 1001"/>
              <a:gd name="T49" fmla="*/ 2147483647 h 609"/>
              <a:gd name="T50" fmla="*/ 2147483647 w 1001"/>
              <a:gd name="T51" fmla="*/ 2147483647 h 609"/>
              <a:gd name="T52" fmla="*/ 2147483647 w 1001"/>
              <a:gd name="T53" fmla="*/ 2147483647 h 609"/>
              <a:gd name="T54" fmla="*/ 2147483647 w 1001"/>
              <a:gd name="T55" fmla="*/ 2147483647 h 609"/>
              <a:gd name="T56" fmla="*/ 2147483647 w 1001"/>
              <a:gd name="T57" fmla="*/ 2147483647 h 609"/>
              <a:gd name="T58" fmla="*/ 2147483647 w 1001"/>
              <a:gd name="T59" fmla="*/ 0 h 609"/>
              <a:gd name="T60" fmla="*/ 2147483647 w 1001"/>
              <a:gd name="T61" fmla="*/ 2147483647 h 609"/>
              <a:gd name="T62" fmla="*/ 2147483647 w 1001"/>
              <a:gd name="T63" fmla="*/ 2147483647 h 609"/>
              <a:gd name="T64" fmla="*/ 2147483647 w 1001"/>
              <a:gd name="T65" fmla="*/ 2147483647 h 609"/>
              <a:gd name="T66" fmla="*/ 2147483647 w 1001"/>
              <a:gd name="T67" fmla="*/ 2147483647 h 609"/>
              <a:gd name="T68" fmla="*/ 2147483647 w 1001"/>
              <a:gd name="T69" fmla="*/ 2147483647 h 60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01"/>
              <a:gd name="T106" fmla="*/ 0 h 609"/>
              <a:gd name="T107" fmla="*/ 1001 w 1001"/>
              <a:gd name="T108" fmla="*/ 609 h 60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01" h="609">
                <a:moveTo>
                  <a:pt x="300" y="12"/>
                </a:moveTo>
                <a:lnTo>
                  <a:pt x="252" y="60"/>
                </a:lnTo>
                <a:lnTo>
                  <a:pt x="222" y="86"/>
                </a:lnTo>
                <a:lnTo>
                  <a:pt x="186" y="102"/>
                </a:lnTo>
                <a:lnTo>
                  <a:pt x="118" y="234"/>
                </a:lnTo>
                <a:lnTo>
                  <a:pt x="0" y="295"/>
                </a:lnTo>
                <a:lnTo>
                  <a:pt x="38" y="367"/>
                </a:lnTo>
                <a:lnTo>
                  <a:pt x="92" y="389"/>
                </a:lnTo>
                <a:lnTo>
                  <a:pt x="116" y="465"/>
                </a:lnTo>
                <a:lnTo>
                  <a:pt x="216" y="465"/>
                </a:lnTo>
                <a:lnTo>
                  <a:pt x="246" y="523"/>
                </a:lnTo>
                <a:lnTo>
                  <a:pt x="304" y="583"/>
                </a:lnTo>
                <a:lnTo>
                  <a:pt x="446" y="603"/>
                </a:lnTo>
                <a:lnTo>
                  <a:pt x="541" y="609"/>
                </a:lnTo>
                <a:lnTo>
                  <a:pt x="617" y="585"/>
                </a:lnTo>
                <a:lnTo>
                  <a:pt x="689" y="545"/>
                </a:lnTo>
                <a:lnTo>
                  <a:pt x="757" y="549"/>
                </a:lnTo>
                <a:lnTo>
                  <a:pt x="821" y="543"/>
                </a:lnTo>
                <a:lnTo>
                  <a:pt x="899" y="555"/>
                </a:lnTo>
                <a:lnTo>
                  <a:pt x="943" y="461"/>
                </a:lnTo>
                <a:lnTo>
                  <a:pt x="977" y="445"/>
                </a:lnTo>
                <a:lnTo>
                  <a:pt x="1001" y="363"/>
                </a:lnTo>
                <a:lnTo>
                  <a:pt x="987" y="349"/>
                </a:lnTo>
                <a:lnTo>
                  <a:pt x="939" y="337"/>
                </a:lnTo>
                <a:lnTo>
                  <a:pt x="899" y="359"/>
                </a:lnTo>
                <a:lnTo>
                  <a:pt x="847" y="341"/>
                </a:lnTo>
                <a:lnTo>
                  <a:pt x="821" y="254"/>
                </a:lnTo>
                <a:lnTo>
                  <a:pt x="827" y="176"/>
                </a:lnTo>
                <a:lnTo>
                  <a:pt x="721" y="72"/>
                </a:lnTo>
                <a:lnTo>
                  <a:pt x="661" y="0"/>
                </a:lnTo>
                <a:lnTo>
                  <a:pt x="613" y="26"/>
                </a:lnTo>
                <a:lnTo>
                  <a:pt x="545" y="32"/>
                </a:lnTo>
                <a:lnTo>
                  <a:pt x="485" y="38"/>
                </a:lnTo>
                <a:lnTo>
                  <a:pt x="428" y="50"/>
                </a:lnTo>
                <a:lnTo>
                  <a:pt x="300" y="12"/>
                </a:lnTo>
                <a:close/>
              </a:path>
            </a:pathLst>
          </a:custGeom>
          <a:solidFill>
            <a:srgbClr val="FF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5219700" y="4797425"/>
            <a:ext cx="1712913" cy="644525"/>
          </a:xfrm>
          <a:custGeom>
            <a:avLst/>
            <a:gdLst>
              <a:gd name="T0" fmla="*/ 2147483647 w 2158"/>
              <a:gd name="T1" fmla="*/ 2147483647 h 812"/>
              <a:gd name="T2" fmla="*/ 2147483647 w 2158"/>
              <a:gd name="T3" fmla="*/ 2147483647 h 812"/>
              <a:gd name="T4" fmla="*/ 2147483647 w 2158"/>
              <a:gd name="T5" fmla="*/ 2147483647 h 812"/>
              <a:gd name="T6" fmla="*/ 2147483647 w 2158"/>
              <a:gd name="T7" fmla="*/ 2147483647 h 812"/>
              <a:gd name="T8" fmla="*/ 2147483647 w 2158"/>
              <a:gd name="T9" fmla="*/ 2147483647 h 812"/>
              <a:gd name="T10" fmla="*/ 2147483647 w 2158"/>
              <a:gd name="T11" fmla="*/ 2147483647 h 812"/>
              <a:gd name="T12" fmla="*/ 2147483647 w 2158"/>
              <a:gd name="T13" fmla="*/ 2147483647 h 812"/>
              <a:gd name="T14" fmla="*/ 2147483647 w 2158"/>
              <a:gd name="T15" fmla="*/ 2147483647 h 812"/>
              <a:gd name="T16" fmla="*/ 2147483647 w 2158"/>
              <a:gd name="T17" fmla="*/ 2147483647 h 812"/>
              <a:gd name="T18" fmla="*/ 2147483647 w 2158"/>
              <a:gd name="T19" fmla="*/ 2147483647 h 812"/>
              <a:gd name="T20" fmla="*/ 2147483647 w 2158"/>
              <a:gd name="T21" fmla="*/ 2147483647 h 812"/>
              <a:gd name="T22" fmla="*/ 2147483647 w 2158"/>
              <a:gd name="T23" fmla="*/ 2147483647 h 812"/>
              <a:gd name="T24" fmla="*/ 2147483647 w 2158"/>
              <a:gd name="T25" fmla="*/ 2147483647 h 812"/>
              <a:gd name="T26" fmla="*/ 2147483647 w 2158"/>
              <a:gd name="T27" fmla="*/ 2147483647 h 812"/>
              <a:gd name="T28" fmla="*/ 2147483647 w 2158"/>
              <a:gd name="T29" fmla="*/ 2147483647 h 812"/>
              <a:gd name="T30" fmla="*/ 2147483647 w 2158"/>
              <a:gd name="T31" fmla="*/ 2147483647 h 812"/>
              <a:gd name="T32" fmla="*/ 2147483647 w 2158"/>
              <a:gd name="T33" fmla="*/ 2147483647 h 812"/>
              <a:gd name="T34" fmla="*/ 2147483647 w 2158"/>
              <a:gd name="T35" fmla="*/ 2147483647 h 812"/>
              <a:gd name="T36" fmla="*/ 2147483647 w 2158"/>
              <a:gd name="T37" fmla="*/ 2147483647 h 812"/>
              <a:gd name="T38" fmla="*/ 2147483647 w 2158"/>
              <a:gd name="T39" fmla="*/ 2147483647 h 812"/>
              <a:gd name="T40" fmla="*/ 2147483647 w 2158"/>
              <a:gd name="T41" fmla="*/ 2147483647 h 812"/>
              <a:gd name="T42" fmla="*/ 2147483647 w 2158"/>
              <a:gd name="T43" fmla="*/ 2147483647 h 812"/>
              <a:gd name="T44" fmla="*/ 2147483647 w 2158"/>
              <a:gd name="T45" fmla="*/ 2147483647 h 812"/>
              <a:gd name="T46" fmla="*/ 2147483647 w 2158"/>
              <a:gd name="T47" fmla="*/ 2147483647 h 812"/>
              <a:gd name="T48" fmla="*/ 0 w 2158"/>
              <a:gd name="T49" fmla="*/ 2147483647 h 812"/>
              <a:gd name="T50" fmla="*/ 2147483647 w 2158"/>
              <a:gd name="T51" fmla="*/ 2147483647 h 812"/>
              <a:gd name="T52" fmla="*/ 2147483647 w 2158"/>
              <a:gd name="T53" fmla="*/ 2147483647 h 812"/>
              <a:gd name="T54" fmla="*/ 2147483647 w 2158"/>
              <a:gd name="T55" fmla="*/ 2147483647 h 812"/>
              <a:gd name="T56" fmla="*/ 2147483647 w 2158"/>
              <a:gd name="T57" fmla="*/ 2147483647 h 812"/>
              <a:gd name="T58" fmla="*/ 2147483647 w 2158"/>
              <a:gd name="T59" fmla="*/ 2147483647 h 812"/>
              <a:gd name="T60" fmla="*/ 2147483647 w 2158"/>
              <a:gd name="T61" fmla="*/ 2147483647 h 812"/>
              <a:gd name="T62" fmla="*/ 2147483647 w 2158"/>
              <a:gd name="T63" fmla="*/ 2147483647 h 812"/>
              <a:gd name="T64" fmla="*/ 2147483647 w 2158"/>
              <a:gd name="T65" fmla="*/ 2147483647 h 812"/>
              <a:gd name="T66" fmla="*/ 2147483647 w 2158"/>
              <a:gd name="T67" fmla="*/ 2147483647 h 812"/>
              <a:gd name="T68" fmla="*/ 2147483647 w 2158"/>
              <a:gd name="T69" fmla="*/ 2147483647 h 812"/>
              <a:gd name="T70" fmla="*/ 2147483647 w 2158"/>
              <a:gd name="T71" fmla="*/ 2147483647 h 812"/>
              <a:gd name="T72" fmla="*/ 2147483647 w 2158"/>
              <a:gd name="T73" fmla="*/ 2147483647 h 8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158"/>
              <a:gd name="T112" fmla="*/ 0 h 812"/>
              <a:gd name="T113" fmla="*/ 2158 w 2158"/>
              <a:gd name="T114" fmla="*/ 812 h 8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158" h="812">
                <a:moveTo>
                  <a:pt x="2158" y="477"/>
                </a:moveTo>
                <a:lnTo>
                  <a:pt x="2158" y="563"/>
                </a:lnTo>
                <a:lnTo>
                  <a:pt x="2104" y="563"/>
                </a:lnTo>
                <a:lnTo>
                  <a:pt x="1891" y="601"/>
                </a:lnTo>
                <a:lnTo>
                  <a:pt x="1835" y="611"/>
                </a:lnTo>
                <a:lnTo>
                  <a:pt x="1779" y="613"/>
                </a:lnTo>
                <a:lnTo>
                  <a:pt x="1689" y="672"/>
                </a:lnTo>
                <a:lnTo>
                  <a:pt x="1451" y="670"/>
                </a:lnTo>
                <a:lnTo>
                  <a:pt x="1383" y="704"/>
                </a:lnTo>
                <a:lnTo>
                  <a:pt x="1342" y="706"/>
                </a:lnTo>
                <a:lnTo>
                  <a:pt x="1288" y="690"/>
                </a:lnTo>
                <a:lnTo>
                  <a:pt x="1290" y="764"/>
                </a:lnTo>
                <a:lnTo>
                  <a:pt x="1244" y="784"/>
                </a:lnTo>
                <a:lnTo>
                  <a:pt x="1200" y="786"/>
                </a:lnTo>
                <a:lnTo>
                  <a:pt x="1212" y="748"/>
                </a:lnTo>
                <a:lnTo>
                  <a:pt x="1212" y="700"/>
                </a:lnTo>
                <a:lnTo>
                  <a:pt x="1142" y="724"/>
                </a:lnTo>
                <a:lnTo>
                  <a:pt x="1022" y="702"/>
                </a:lnTo>
                <a:lnTo>
                  <a:pt x="990" y="778"/>
                </a:lnTo>
                <a:lnTo>
                  <a:pt x="916" y="812"/>
                </a:lnTo>
                <a:lnTo>
                  <a:pt x="791" y="786"/>
                </a:lnTo>
                <a:lnTo>
                  <a:pt x="667" y="734"/>
                </a:lnTo>
                <a:lnTo>
                  <a:pt x="575" y="734"/>
                </a:lnTo>
                <a:lnTo>
                  <a:pt x="531" y="764"/>
                </a:lnTo>
                <a:lnTo>
                  <a:pt x="487" y="806"/>
                </a:lnTo>
                <a:lnTo>
                  <a:pt x="423" y="802"/>
                </a:lnTo>
                <a:lnTo>
                  <a:pt x="369" y="774"/>
                </a:lnTo>
                <a:lnTo>
                  <a:pt x="280" y="748"/>
                </a:lnTo>
                <a:lnTo>
                  <a:pt x="186" y="750"/>
                </a:lnTo>
                <a:lnTo>
                  <a:pt x="174" y="720"/>
                </a:lnTo>
                <a:lnTo>
                  <a:pt x="174" y="664"/>
                </a:lnTo>
                <a:lnTo>
                  <a:pt x="148" y="643"/>
                </a:lnTo>
                <a:lnTo>
                  <a:pt x="148" y="609"/>
                </a:lnTo>
                <a:lnTo>
                  <a:pt x="138" y="595"/>
                </a:lnTo>
                <a:lnTo>
                  <a:pt x="118" y="587"/>
                </a:lnTo>
                <a:lnTo>
                  <a:pt x="68" y="581"/>
                </a:lnTo>
                <a:lnTo>
                  <a:pt x="46" y="521"/>
                </a:lnTo>
                <a:lnTo>
                  <a:pt x="98" y="543"/>
                </a:lnTo>
                <a:lnTo>
                  <a:pt x="114" y="529"/>
                </a:lnTo>
                <a:lnTo>
                  <a:pt x="104" y="491"/>
                </a:lnTo>
                <a:lnTo>
                  <a:pt x="100" y="465"/>
                </a:lnTo>
                <a:lnTo>
                  <a:pt x="70" y="441"/>
                </a:lnTo>
                <a:lnTo>
                  <a:pt x="74" y="405"/>
                </a:lnTo>
                <a:lnTo>
                  <a:pt x="50" y="391"/>
                </a:lnTo>
                <a:lnTo>
                  <a:pt x="16" y="383"/>
                </a:lnTo>
                <a:lnTo>
                  <a:pt x="18" y="331"/>
                </a:lnTo>
                <a:lnTo>
                  <a:pt x="42" y="289"/>
                </a:lnTo>
                <a:lnTo>
                  <a:pt x="52" y="248"/>
                </a:lnTo>
                <a:lnTo>
                  <a:pt x="20" y="244"/>
                </a:lnTo>
                <a:lnTo>
                  <a:pt x="0" y="226"/>
                </a:lnTo>
                <a:lnTo>
                  <a:pt x="44" y="162"/>
                </a:lnTo>
                <a:lnTo>
                  <a:pt x="30" y="90"/>
                </a:lnTo>
                <a:lnTo>
                  <a:pt x="62" y="74"/>
                </a:lnTo>
                <a:lnTo>
                  <a:pt x="90" y="34"/>
                </a:lnTo>
                <a:lnTo>
                  <a:pt x="176" y="52"/>
                </a:lnTo>
                <a:lnTo>
                  <a:pt x="325" y="166"/>
                </a:lnTo>
                <a:lnTo>
                  <a:pt x="423" y="136"/>
                </a:lnTo>
                <a:lnTo>
                  <a:pt x="523" y="146"/>
                </a:lnTo>
                <a:lnTo>
                  <a:pt x="781" y="22"/>
                </a:lnTo>
                <a:lnTo>
                  <a:pt x="894" y="24"/>
                </a:lnTo>
                <a:lnTo>
                  <a:pt x="998" y="12"/>
                </a:lnTo>
                <a:lnTo>
                  <a:pt x="1026" y="42"/>
                </a:lnTo>
                <a:lnTo>
                  <a:pt x="1170" y="58"/>
                </a:lnTo>
                <a:lnTo>
                  <a:pt x="1256" y="94"/>
                </a:lnTo>
                <a:lnTo>
                  <a:pt x="1354" y="108"/>
                </a:lnTo>
                <a:lnTo>
                  <a:pt x="1637" y="94"/>
                </a:lnTo>
                <a:lnTo>
                  <a:pt x="1737" y="12"/>
                </a:lnTo>
                <a:lnTo>
                  <a:pt x="1797" y="16"/>
                </a:lnTo>
                <a:lnTo>
                  <a:pt x="1861" y="0"/>
                </a:lnTo>
                <a:lnTo>
                  <a:pt x="1901" y="36"/>
                </a:lnTo>
                <a:lnTo>
                  <a:pt x="1948" y="70"/>
                </a:lnTo>
                <a:lnTo>
                  <a:pt x="2004" y="182"/>
                </a:lnTo>
                <a:lnTo>
                  <a:pt x="2066" y="190"/>
                </a:lnTo>
                <a:lnTo>
                  <a:pt x="2158" y="477"/>
                </a:lnTo>
                <a:close/>
              </a:path>
            </a:pathLst>
          </a:custGeom>
          <a:solidFill>
            <a:srgbClr val="808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4022725" y="3875088"/>
            <a:ext cx="838200" cy="344487"/>
          </a:xfrm>
          <a:custGeom>
            <a:avLst/>
            <a:gdLst>
              <a:gd name="T0" fmla="*/ 2147483647 w 1056"/>
              <a:gd name="T1" fmla="*/ 0 h 435"/>
              <a:gd name="T2" fmla="*/ 2147483647 w 1056"/>
              <a:gd name="T3" fmla="*/ 2147483647 h 435"/>
              <a:gd name="T4" fmla="*/ 2147483647 w 1056"/>
              <a:gd name="T5" fmla="*/ 2147483647 h 435"/>
              <a:gd name="T6" fmla="*/ 2147483647 w 1056"/>
              <a:gd name="T7" fmla="*/ 2147483647 h 435"/>
              <a:gd name="T8" fmla="*/ 2147483647 w 1056"/>
              <a:gd name="T9" fmla="*/ 2147483647 h 435"/>
              <a:gd name="T10" fmla="*/ 2147483647 w 1056"/>
              <a:gd name="T11" fmla="*/ 2147483647 h 435"/>
              <a:gd name="T12" fmla="*/ 2147483647 w 1056"/>
              <a:gd name="T13" fmla="*/ 2147483647 h 435"/>
              <a:gd name="T14" fmla="*/ 0 w 1056"/>
              <a:gd name="T15" fmla="*/ 2147483647 h 435"/>
              <a:gd name="T16" fmla="*/ 2147483647 w 1056"/>
              <a:gd name="T17" fmla="*/ 2147483647 h 435"/>
              <a:gd name="T18" fmla="*/ 2147483647 w 1056"/>
              <a:gd name="T19" fmla="*/ 2147483647 h 435"/>
              <a:gd name="T20" fmla="*/ 2147483647 w 1056"/>
              <a:gd name="T21" fmla="*/ 2147483647 h 435"/>
              <a:gd name="T22" fmla="*/ 2147483647 w 1056"/>
              <a:gd name="T23" fmla="*/ 2147483647 h 435"/>
              <a:gd name="T24" fmla="*/ 2147483647 w 1056"/>
              <a:gd name="T25" fmla="*/ 2147483647 h 435"/>
              <a:gd name="T26" fmla="*/ 2147483647 w 1056"/>
              <a:gd name="T27" fmla="*/ 2147483647 h 435"/>
              <a:gd name="T28" fmla="*/ 2147483647 w 1056"/>
              <a:gd name="T29" fmla="*/ 2147483647 h 435"/>
              <a:gd name="T30" fmla="*/ 2147483647 w 1056"/>
              <a:gd name="T31" fmla="*/ 2147483647 h 435"/>
              <a:gd name="T32" fmla="*/ 2147483647 w 1056"/>
              <a:gd name="T33" fmla="*/ 2147483647 h 435"/>
              <a:gd name="T34" fmla="*/ 2147483647 w 1056"/>
              <a:gd name="T35" fmla="*/ 2147483647 h 435"/>
              <a:gd name="T36" fmla="*/ 2147483647 w 1056"/>
              <a:gd name="T37" fmla="*/ 2147483647 h 435"/>
              <a:gd name="T38" fmla="*/ 2147483647 w 1056"/>
              <a:gd name="T39" fmla="*/ 2147483647 h 435"/>
              <a:gd name="T40" fmla="*/ 2147483647 w 1056"/>
              <a:gd name="T41" fmla="*/ 2147483647 h 435"/>
              <a:gd name="T42" fmla="*/ 2147483647 w 1056"/>
              <a:gd name="T43" fmla="*/ 2147483647 h 435"/>
              <a:gd name="T44" fmla="*/ 2147483647 w 1056"/>
              <a:gd name="T45" fmla="*/ 2147483647 h 435"/>
              <a:gd name="T46" fmla="*/ 2147483647 w 1056"/>
              <a:gd name="T47" fmla="*/ 2147483647 h 435"/>
              <a:gd name="T48" fmla="*/ 2147483647 w 1056"/>
              <a:gd name="T49" fmla="*/ 2147483647 h 435"/>
              <a:gd name="T50" fmla="*/ 2147483647 w 1056"/>
              <a:gd name="T51" fmla="*/ 2147483647 h 435"/>
              <a:gd name="T52" fmla="*/ 2147483647 w 1056"/>
              <a:gd name="T53" fmla="*/ 2147483647 h 435"/>
              <a:gd name="T54" fmla="*/ 2147483647 w 1056"/>
              <a:gd name="T55" fmla="*/ 2147483647 h 435"/>
              <a:gd name="T56" fmla="*/ 2147483647 w 1056"/>
              <a:gd name="T57" fmla="*/ 2147483647 h 435"/>
              <a:gd name="T58" fmla="*/ 2147483647 w 1056"/>
              <a:gd name="T59" fmla="*/ 2147483647 h 435"/>
              <a:gd name="T60" fmla="*/ 2147483647 w 1056"/>
              <a:gd name="T61" fmla="*/ 2147483647 h 435"/>
              <a:gd name="T62" fmla="*/ 2147483647 w 1056"/>
              <a:gd name="T63" fmla="*/ 2147483647 h 435"/>
              <a:gd name="T64" fmla="*/ 2147483647 w 1056"/>
              <a:gd name="T65" fmla="*/ 2147483647 h 435"/>
              <a:gd name="T66" fmla="*/ 2147483647 w 1056"/>
              <a:gd name="T67" fmla="*/ 2147483647 h 435"/>
              <a:gd name="T68" fmla="*/ 2147483647 w 1056"/>
              <a:gd name="T69" fmla="*/ 2147483647 h 435"/>
              <a:gd name="T70" fmla="*/ 2147483647 w 1056"/>
              <a:gd name="T71" fmla="*/ 2147483647 h 435"/>
              <a:gd name="T72" fmla="*/ 2147483647 w 1056"/>
              <a:gd name="T73" fmla="*/ 2147483647 h 435"/>
              <a:gd name="T74" fmla="*/ 2147483647 w 1056"/>
              <a:gd name="T75" fmla="*/ 2147483647 h 435"/>
              <a:gd name="T76" fmla="*/ 2147483647 w 1056"/>
              <a:gd name="T77" fmla="*/ 2147483647 h 435"/>
              <a:gd name="T78" fmla="*/ 2147483647 w 1056"/>
              <a:gd name="T79" fmla="*/ 2147483647 h 435"/>
              <a:gd name="T80" fmla="*/ 2147483647 w 1056"/>
              <a:gd name="T81" fmla="*/ 2147483647 h 435"/>
              <a:gd name="T82" fmla="*/ 2147483647 w 1056"/>
              <a:gd name="T83" fmla="*/ 2147483647 h 435"/>
              <a:gd name="T84" fmla="*/ 2147483647 w 1056"/>
              <a:gd name="T85" fmla="*/ 2147483647 h 435"/>
              <a:gd name="T86" fmla="*/ 2147483647 w 1056"/>
              <a:gd name="T87" fmla="*/ 2147483647 h 435"/>
              <a:gd name="T88" fmla="*/ 2147483647 w 1056"/>
              <a:gd name="T89" fmla="*/ 2147483647 h 435"/>
              <a:gd name="T90" fmla="*/ 2147483647 w 1056"/>
              <a:gd name="T91" fmla="*/ 2147483647 h 435"/>
              <a:gd name="T92" fmla="*/ 2147483647 w 1056"/>
              <a:gd name="T93" fmla="*/ 2147483647 h 435"/>
              <a:gd name="T94" fmla="*/ 2147483647 w 1056"/>
              <a:gd name="T95" fmla="*/ 2147483647 h 435"/>
              <a:gd name="T96" fmla="*/ 2147483647 w 1056"/>
              <a:gd name="T97" fmla="*/ 2147483647 h 435"/>
              <a:gd name="T98" fmla="*/ 2147483647 w 1056"/>
              <a:gd name="T99" fmla="*/ 2147483647 h 435"/>
              <a:gd name="T100" fmla="*/ 2147483647 w 1056"/>
              <a:gd name="T101" fmla="*/ 2147483647 h 435"/>
              <a:gd name="T102" fmla="*/ 2147483647 w 1056"/>
              <a:gd name="T103" fmla="*/ 0 h 4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56"/>
              <a:gd name="T157" fmla="*/ 0 h 435"/>
              <a:gd name="T158" fmla="*/ 1056 w 1056"/>
              <a:gd name="T159" fmla="*/ 435 h 4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56" h="435">
                <a:moveTo>
                  <a:pt x="283" y="0"/>
                </a:moveTo>
                <a:lnTo>
                  <a:pt x="210" y="20"/>
                </a:lnTo>
                <a:lnTo>
                  <a:pt x="134" y="40"/>
                </a:lnTo>
                <a:lnTo>
                  <a:pt x="110" y="60"/>
                </a:lnTo>
                <a:lnTo>
                  <a:pt x="74" y="62"/>
                </a:lnTo>
                <a:lnTo>
                  <a:pt x="72" y="100"/>
                </a:lnTo>
                <a:lnTo>
                  <a:pt x="40" y="102"/>
                </a:lnTo>
                <a:lnTo>
                  <a:pt x="0" y="152"/>
                </a:lnTo>
                <a:lnTo>
                  <a:pt x="20" y="188"/>
                </a:lnTo>
                <a:lnTo>
                  <a:pt x="28" y="220"/>
                </a:lnTo>
                <a:lnTo>
                  <a:pt x="74" y="260"/>
                </a:lnTo>
                <a:lnTo>
                  <a:pt x="122" y="307"/>
                </a:lnTo>
                <a:lnTo>
                  <a:pt x="170" y="337"/>
                </a:lnTo>
                <a:lnTo>
                  <a:pt x="218" y="313"/>
                </a:lnTo>
                <a:lnTo>
                  <a:pt x="251" y="281"/>
                </a:lnTo>
                <a:lnTo>
                  <a:pt x="297" y="271"/>
                </a:lnTo>
                <a:lnTo>
                  <a:pt x="319" y="295"/>
                </a:lnTo>
                <a:lnTo>
                  <a:pt x="371" y="307"/>
                </a:lnTo>
                <a:lnTo>
                  <a:pt x="421" y="319"/>
                </a:lnTo>
                <a:lnTo>
                  <a:pt x="437" y="343"/>
                </a:lnTo>
                <a:lnTo>
                  <a:pt x="485" y="389"/>
                </a:lnTo>
                <a:lnTo>
                  <a:pt x="535" y="425"/>
                </a:lnTo>
                <a:lnTo>
                  <a:pt x="551" y="435"/>
                </a:lnTo>
                <a:lnTo>
                  <a:pt x="603" y="431"/>
                </a:lnTo>
                <a:lnTo>
                  <a:pt x="655" y="405"/>
                </a:lnTo>
                <a:lnTo>
                  <a:pt x="703" y="377"/>
                </a:lnTo>
                <a:lnTo>
                  <a:pt x="765" y="377"/>
                </a:lnTo>
                <a:lnTo>
                  <a:pt x="824" y="343"/>
                </a:lnTo>
                <a:lnTo>
                  <a:pt x="890" y="353"/>
                </a:lnTo>
                <a:lnTo>
                  <a:pt x="938" y="361"/>
                </a:lnTo>
                <a:lnTo>
                  <a:pt x="992" y="361"/>
                </a:lnTo>
                <a:lnTo>
                  <a:pt x="1022" y="369"/>
                </a:lnTo>
                <a:lnTo>
                  <a:pt x="1056" y="371"/>
                </a:lnTo>
                <a:lnTo>
                  <a:pt x="1056" y="258"/>
                </a:lnTo>
                <a:lnTo>
                  <a:pt x="1006" y="244"/>
                </a:lnTo>
                <a:lnTo>
                  <a:pt x="972" y="202"/>
                </a:lnTo>
                <a:lnTo>
                  <a:pt x="932" y="216"/>
                </a:lnTo>
                <a:lnTo>
                  <a:pt x="848" y="216"/>
                </a:lnTo>
                <a:lnTo>
                  <a:pt x="816" y="230"/>
                </a:lnTo>
                <a:lnTo>
                  <a:pt x="773" y="234"/>
                </a:lnTo>
                <a:lnTo>
                  <a:pt x="729" y="210"/>
                </a:lnTo>
                <a:lnTo>
                  <a:pt x="707" y="224"/>
                </a:lnTo>
                <a:lnTo>
                  <a:pt x="681" y="216"/>
                </a:lnTo>
                <a:lnTo>
                  <a:pt x="631" y="164"/>
                </a:lnTo>
                <a:lnTo>
                  <a:pt x="583" y="164"/>
                </a:lnTo>
                <a:lnTo>
                  <a:pt x="555" y="110"/>
                </a:lnTo>
                <a:lnTo>
                  <a:pt x="521" y="82"/>
                </a:lnTo>
                <a:lnTo>
                  <a:pt x="427" y="70"/>
                </a:lnTo>
                <a:lnTo>
                  <a:pt x="385" y="64"/>
                </a:lnTo>
                <a:lnTo>
                  <a:pt x="365" y="34"/>
                </a:lnTo>
                <a:lnTo>
                  <a:pt x="329" y="16"/>
                </a:lnTo>
                <a:lnTo>
                  <a:pt x="283" y="0"/>
                </a:lnTo>
                <a:close/>
              </a:path>
            </a:pathLst>
          </a:custGeom>
          <a:solidFill>
            <a:srgbClr val="C0802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4679950" y="4821238"/>
            <a:ext cx="588963" cy="581025"/>
          </a:xfrm>
          <a:custGeom>
            <a:avLst/>
            <a:gdLst>
              <a:gd name="T0" fmla="*/ 2147483647 w 743"/>
              <a:gd name="T1" fmla="*/ 2147483647 h 732"/>
              <a:gd name="T2" fmla="*/ 2147483647 w 743"/>
              <a:gd name="T3" fmla="*/ 2147483647 h 732"/>
              <a:gd name="T4" fmla="*/ 2147483647 w 743"/>
              <a:gd name="T5" fmla="*/ 2147483647 h 732"/>
              <a:gd name="T6" fmla="*/ 2147483647 w 743"/>
              <a:gd name="T7" fmla="*/ 2147483647 h 732"/>
              <a:gd name="T8" fmla="*/ 2147483647 w 743"/>
              <a:gd name="T9" fmla="*/ 2147483647 h 732"/>
              <a:gd name="T10" fmla="*/ 2147483647 w 743"/>
              <a:gd name="T11" fmla="*/ 2147483647 h 732"/>
              <a:gd name="T12" fmla="*/ 2147483647 w 743"/>
              <a:gd name="T13" fmla="*/ 2147483647 h 732"/>
              <a:gd name="T14" fmla="*/ 2147483647 w 743"/>
              <a:gd name="T15" fmla="*/ 2147483647 h 732"/>
              <a:gd name="T16" fmla="*/ 2147483647 w 743"/>
              <a:gd name="T17" fmla="*/ 2147483647 h 732"/>
              <a:gd name="T18" fmla="*/ 2147483647 w 743"/>
              <a:gd name="T19" fmla="*/ 2147483647 h 732"/>
              <a:gd name="T20" fmla="*/ 2147483647 w 743"/>
              <a:gd name="T21" fmla="*/ 2147483647 h 732"/>
              <a:gd name="T22" fmla="*/ 2147483647 w 743"/>
              <a:gd name="T23" fmla="*/ 2147483647 h 732"/>
              <a:gd name="T24" fmla="*/ 2147483647 w 743"/>
              <a:gd name="T25" fmla="*/ 2147483647 h 732"/>
              <a:gd name="T26" fmla="*/ 2147483647 w 743"/>
              <a:gd name="T27" fmla="*/ 2147483647 h 732"/>
              <a:gd name="T28" fmla="*/ 2147483647 w 743"/>
              <a:gd name="T29" fmla="*/ 2147483647 h 732"/>
              <a:gd name="T30" fmla="*/ 2147483647 w 743"/>
              <a:gd name="T31" fmla="*/ 2147483647 h 732"/>
              <a:gd name="T32" fmla="*/ 2147483647 w 743"/>
              <a:gd name="T33" fmla="*/ 2147483647 h 732"/>
              <a:gd name="T34" fmla="*/ 2147483647 w 743"/>
              <a:gd name="T35" fmla="*/ 2147483647 h 732"/>
              <a:gd name="T36" fmla="*/ 2147483647 w 743"/>
              <a:gd name="T37" fmla="*/ 2147483647 h 732"/>
              <a:gd name="T38" fmla="*/ 2147483647 w 743"/>
              <a:gd name="T39" fmla="*/ 2147483647 h 732"/>
              <a:gd name="T40" fmla="*/ 2147483647 w 743"/>
              <a:gd name="T41" fmla="*/ 2147483647 h 732"/>
              <a:gd name="T42" fmla="*/ 2147483647 w 743"/>
              <a:gd name="T43" fmla="*/ 2147483647 h 732"/>
              <a:gd name="T44" fmla="*/ 2147483647 w 743"/>
              <a:gd name="T45" fmla="*/ 2147483647 h 732"/>
              <a:gd name="T46" fmla="*/ 2147483647 w 743"/>
              <a:gd name="T47" fmla="*/ 2147483647 h 732"/>
              <a:gd name="T48" fmla="*/ 2147483647 w 743"/>
              <a:gd name="T49" fmla="*/ 2147483647 h 732"/>
              <a:gd name="T50" fmla="*/ 2147483647 w 743"/>
              <a:gd name="T51" fmla="*/ 2147483647 h 732"/>
              <a:gd name="T52" fmla="*/ 2147483647 w 743"/>
              <a:gd name="T53" fmla="*/ 2147483647 h 732"/>
              <a:gd name="T54" fmla="*/ 2147483647 w 743"/>
              <a:gd name="T55" fmla="*/ 2147483647 h 732"/>
              <a:gd name="T56" fmla="*/ 2147483647 w 743"/>
              <a:gd name="T57" fmla="*/ 2147483647 h 732"/>
              <a:gd name="T58" fmla="*/ 2147483647 w 743"/>
              <a:gd name="T59" fmla="*/ 2147483647 h 732"/>
              <a:gd name="T60" fmla="*/ 2147483647 w 743"/>
              <a:gd name="T61" fmla="*/ 2147483647 h 732"/>
              <a:gd name="T62" fmla="*/ 2147483647 w 743"/>
              <a:gd name="T63" fmla="*/ 2147483647 h 732"/>
              <a:gd name="T64" fmla="*/ 2147483647 w 743"/>
              <a:gd name="T65" fmla="*/ 2147483647 h 732"/>
              <a:gd name="T66" fmla="*/ 2147483647 w 743"/>
              <a:gd name="T67" fmla="*/ 2147483647 h 732"/>
              <a:gd name="T68" fmla="*/ 2147483647 w 743"/>
              <a:gd name="T69" fmla="*/ 2147483647 h 732"/>
              <a:gd name="T70" fmla="*/ 2147483647 w 743"/>
              <a:gd name="T71" fmla="*/ 2147483647 h 732"/>
              <a:gd name="T72" fmla="*/ 2147483647 w 743"/>
              <a:gd name="T73" fmla="*/ 2147483647 h 732"/>
              <a:gd name="T74" fmla="*/ 2147483647 w 743"/>
              <a:gd name="T75" fmla="*/ 2147483647 h 732"/>
              <a:gd name="T76" fmla="*/ 2147483647 w 743"/>
              <a:gd name="T77" fmla="*/ 0 h 73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43"/>
              <a:gd name="T118" fmla="*/ 0 h 732"/>
              <a:gd name="T119" fmla="*/ 743 w 743"/>
              <a:gd name="T120" fmla="*/ 732 h 73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43" h="732">
                <a:moveTo>
                  <a:pt x="729" y="0"/>
                </a:moveTo>
                <a:lnTo>
                  <a:pt x="695" y="12"/>
                </a:lnTo>
                <a:lnTo>
                  <a:pt x="647" y="82"/>
                </a:lnTo>
                <a:lnTo>
                  <a:pt x="497" y="82"/>
                </a:lnTo>
                <a:lnTo>
                  <a:pt x="485" y="30"/>
                </a:lnTo>
                <a:lnTo>
                  <a:pt x="438" y="70"/>
                </a:lnTo>
                <a:lnTo>
                  <a:pt x="400" y="70"/>
                </a:lnTo>
                <a:lnTo>
                  <a:pt x="344" y="44"/>
                </a:lnTo>
                <a:lnTo>
                  <a:pt x="302" y="44"/>
                </a:lnTo>
                <a:lnTo>
                  <a:pt x="284" y="90"/>
                </a:lnTo>
                <a:lnTo>
                  <a:pt x="216" y="90"/>
                </a:lnTo>
                <a:lnTo>
                  <a:pt x="204" y="114"/>
                </a:lnTo>
                <a:lnTo>
                  <a:pt x="138" y="138"/>
                </a:lnTo>
                <a:lnTo>
                  <a:pt x="60" y="126"/>
                </a:lnTo>
                <a:lnTo>
                  <a:pt x="96" y="184"/>
                </a:lnTo>
                <a:lnTo>
                  <a:pt x="58" y="245"/>
                </a:lnTo>
                <a:lnTo>
                  <a:pt x="6" y="239"/>
                </a:lnTo>
                <a:lnTo>
                  <a:pt x="24" y="281"/>
                </a:lnTo>
                <a:lnTo>
                  <a:pt x="0" y="311"/>
                </a:lnTo>
                <a:lnTo>
                  <a:pt x="6" y="347"/>
                </a:lnTo>
                <a:lnTo>
                  <a:pt x="40" y="363"/>
                </a:lnTo>
                <a:lnTo>
                  <a:pt x="54" y="385"/>
                </a:lnTo>
                <a:lnTo>
                  <a:pt x="88" y="385"/>
                </a:lnTo>
                <a:lnTo>
                  <a:pt x="72" y="405"/>
                </a:lnTo>
                <a:lnTo>
                  <a:pt x="80" y="437"/>
                </a:lnTo>
                <a:lnTo>
                  <a:pt x="112" y="449"/>
                </a:lnTo>
                <a:lnTo>
                  <a:pt x="158" y="447"/>
                </a:lnTo>
                <a:lnTo>
                  <a:pt x="204" y="463"/>
                </a:lnTo>
                <a:lnTo>
                  <a:pt x="292" y="463"/>
                </a:lnTo>
                <a:lnTo>
                  <a:pt x="346" y="505"/>
                </a:lnTo>
                <a:lnTo>
                  <a:pt x="326" y="525"/>
                </a:lnTo>
                <a:lnTo>
                  <a:pt x="272" y="525"/>
                </a:lnTo>
                <a:lnTo>
                  <a:pt x="232" y="507"/>
                </a:lnTo>
                <a:lnTo>
                  <a:pt x="214" y="489"/>
                </a:lnTo>
                <a:lnTo>
                  <a:pt x="180" y="499"/>
                </a:lnTo>
                <a:lnTo>
                  <a:pt x="146" y="503"/>
                </a:lnTo>
                <a:lnTo>
                  <a:pt x="130" y="529"/>
                </a:lnTo>
                <a:lnTo>
                  <a:pt x="124" y="559"/>
                </a:lnTo>
                <a:lnTo>
                  <a:pt x="160" y="576"/>
                </a:lnTo>
                <a:lnTo>
                  <a:pt x="190" y="606"/>
                </a:lnTo>
                <a:lnTo>
                  <a:pt x="190" y="646"/>
                </a:lnTo>
                <a:lnTo>
                  <a:pt x="224" y="636"/>
                </a:lnTo>
                <a:lnTo>
                  <a:pt x="256" y="694"/>
                </a:lnTo>
                <a:lnTo>
                  <a:pt x="278" y="732"/>
                </a:lnTo>
                <a:lnTo>
                  <a:pt x="302" y="726"/>
                </a:lnTo>
                <a:lnTo>
                  <a:pt x="298" y="684"/>
                </a:lnTo>
                <a:lnTo>
                  <a:pt x="350" y="702"/>
                </a:lnTo>
                <a:lnTo>
                  <a:pt x="380" y="720"/>
                </a:lnTo>
                <a:lnTo>
                  <a:pt x="364" y="664"/>
                </a:lnTo>
                <a:lnTo>
                  <a:pt x="328" y="622"/>
                </a:lnTo>
                <a:lnTo>
                  <a:pt x="328" y="578"/>
                </a:lnTo>
                <a:lnTo>
                  <a:pt x="392" y="606"/>
                </a:lnTo>
                <a:lnTo>
                  <a:pt x="410" y="584"/>
                </a:lnTo>
                <a:lnTo>
                  <a:pt x="358" y="566"/>
                </a:lnTo>
                <a:lnTo>
                  <a:pt x="356" y="535"/>
                </a:lnTo>
                <a:lnTo>
                  <a:pt x="386" y="519"/>
                </a:lnTo>
                <a:lnTo>
                  <a:pt x="424" y="511"/>
                </a:lnTo>
                <a:lnTo>
                  <a:pt x="462" y="529"/>
                </a:lnTo>
                <a:lnTo>
                  <a:pt x="501" y="525"/>
                </a:lnTo>
                <a:lnTo>
                  <a:pt x="483" y="483"/>
                </a:lnTo>
                <a:lnTo>
                  <a:pt x="438" y="457"/>
                </a:lnTo>
                <a:lnTo>
                  <a:pt x="394" y="429"/>
                </a:lnTo>
                <a:lnTo>
                  <a:pt x="352" y="415"/>
                </a:lnTo>
                <a:lnTo>
                  <a:pt x="352" y="371"/>
                </a:lnTo>
                <a:lnTo>
                  <a:pt x="368" y="339"/>
                </a:lnTo>
                <a:lnTo>
                  <a:pt x="278" y="261"/>
                </a:lnTo>
                <a:lnTo>
                  <a:pt x="278" y="195"/>
                </a:lnTo>
                <a:lnTo>
                  <a:pt x="316" y="209"/>
                </a:lnTo>
                <a:lnTo>
                  <a:pt x="374" y="261"/>
                </a:lnTo>
                <a:lnTo>
                  <a:pt x="430" y="245"/>
                </a:lnTo>
                <a:lnTo>
                  <a:pt x="466" y="233"/>
                </a:lnTo>
                <a:lnTo>
                  <a:pt x="466" y="189"/>
                </a:lnTo>
                <a:lnTo>
                  <a:pt x="468" y="148"/>
                </a:lnTo>
                <a:lnTo>
                  <a:pt x="611" y="148"/>
                </a:lnTo>
                <a:lnTo>
                  <a:pt x="653" y="132"/>
                </a:lnTo>
                <a:lnTo>
                  <a:pt x="703" y="138"/>
                </a:lnTo>
                <a:lnTo>
                  <a:pt x="743" y="78"/>
                </a:lnTo>
                <a:lnTo>
                  <a:pt x="729" y="0"/>
                </a:lnTo>
                <a:close/>
              </a:path>
            </a:pathLst>
          </a:custGeom>
          <a:solidFill>
            <a:srgbClr val="8000E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4589463" y="4733925"/>
            <a:ext cx="169862" cy="336550"/>
          </a:xfrm>
          <a:custGeom>
            <a:avLst/>
            <a:gdLst>
              <a:gd name="T0" fmla="*/ 2147483647 w 213"/>
              <a:gd name="T1" fmla="*/ 0 h 423"/>
              <a:gd name="T2" fmla="*/ 2147483647 w 213"/>
              <a:gd name="T3" fmla="*/ 0 h 423"/>
              <a:gd name="T4" fmla="*/ 2147483647 w 213"/>
              <a:gd name="T5" fmla="*/ 2147483647 h 423"/>
              <a:gd name="T6" fmla="*/ 2147483647 w 213"/>
              <a:gd name="T7" fmla="*/ 2147483647 h 423"/>
              <a:gd name="T8" fmla="*/ 2147483647 w 213"/>
              <a:gd name="T9" fmla="*/ 2147483647 h 423"/>
              <a:gd name="T10" fmla="*/ 2147483647 w 213"/>
              <a:gd name="T11" fmla="*/ 2147483647 h 423"/>
              <a:gd name="T12" fmla="*/ 2147483647 w 213"/>
              <a:gd name="T13" fmla="*/ 2147483647 h 423"/>
              <a:gd name="T14" fmla="*/ 2147483647 w 213"/>
              <a:gd name="T15" fmla="*/ 2147483647 h 423"/>
              <a:gd name="T16" fmla="*/ 2147483647 w 213"/>
              <a:gd name="T17" fmla="*/ 2147483647 h 423"/>
              <a:gd name="T18" fmla="*/ 2147483647 w 213"/>
              <a:gd name="T19" fmla="*/ 2147483647 h 423"/>
              <a:gd name="T20" fmla="*/ 2147483647 w 213"/>
              <a:gd name="T21" fmla="*/ 2147483647 h 423"/>
              <a:gd name="T22" fmla="*/ 2147483647 w 213"/>
              <a:gd name="T23" fmla="*/ 2147483647 h 423"/>
              <a:gd name="T24" fmla="*/ 2147483647 w 213"/>
              <a:gd name="T25" fmla="*/ 2147483647 h 423"/>
              <a:gd name="T26" fmla="*/ 2147483647 w 213"/>
              <a:gd name="T27" fmla="*/ 2147483647 h 423"/>
              <a:gd name="T28" fmla="*/ 2147483647 w 213"/>
              <a:gd name="T29" fmla="*/ 2147483647 h 423"/>
              <a:gd name="T30" fmla="*/ 2147483647 w 213"/>
              <a:gd name="T31" fmla="*/ 2147483647 h 423"/>
              <a:gd name="T32" fmla="*/ 0 w 213"/>
              <a:gd name="T33" fmla="*/ 2147483647 h 423"/>
              <a:gd name="T34" fmla="*/ 0 w 213"/>
              <a:gd name="T35" fmla="*/ 2147483647 h 423"/>
              <a:gd name="T36" fmla="*/ 2147483647 w 213"/>
              <a:gd name="T37" fmla="*/ 2147483647 h 423"/>
              <a:gd name="T38" fmla="*/ 2147483647 w 213"/>
              <a:gd name="T39" fmla="*/ 2147483647 h 423"/>
              <a:gd name="T40" fmla="*/ 2147483647 w 213"/>
              <a:gd name="T41" fmla="*/ 2147483647 h 423"/>
              <a:gd name="T42" fmla="*/ 0 w 213"/>
              <a:gd name="T43" fmla="*/ 2147483647 h 423"/>
              <a:gd name="T44" fmla="*/ 2147483647 w 213"/>
              <a:gd name="T45" fmla="*/ 2147483647 h 423"/>
              <a:gd name="T46" fmla="*/ 2147483647 w 213"/>
              <a:gd name="T47" fmla="*/ 0 h 4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13"/>
              <a:gd name="T73" fmla="*/ 0 h 423"/>
              <a:gd name="T74" fmla="*/ 213 w 213"/>
              <a:gd name="T75" fmla="*/ 423 h 4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13" h="423">
                <a:moveTo>
                  <a:pt x="6" y="0"/>
                </a:moveTo>
                <a:lnTo>
                  <a:pt x="26" y="0"/>
                </a:lnTo>
                <a:lnTo>
                  <a:pt x="69" y="36"/>
                </a:lnTo>
                <a:lnTo>
                  <a:pt x="121" y="48"/>
                </a:lnTo>
                <a:lnTo>
                  <a:pt x="151" y="70"/>
                </a:lnTo>
                <a:lnTo>
                  <a:pt x="151" y="172"/>
                </a:lnTo>
                <a:lnTo>
                  <a:pt x="189" y="244"/>
                </a:lnTo>
                <a:lnTo>
                  <a:pt x="213" y="290"/>
                </a:lnTo>
                <a:lnTo>
                  <a:pt x="173" y="355"/>
                </a:lnTo>
                <a:lnTo>
                  <a:pt x="121" y="351"/>
                </a:lnTo>
                <a:lnTo>
                  <a:pt x="139" y="389"/>
                </a:lnTo>
                <a:lnTo>
                  <a:pt x="115" y="423"/>
                </a:lnTo>
                <a:lnTo>
                  <a:pt x="83" y="407"/>
                </a:lnTo>
                <a:lnTo>
                  <a:pt x="58" y="379"/>
                </a:lnTo>
                <a:lnTo>
                  <a:pt x="46" y="345"/>
                </a:lnTo>
                <a:lnTo>
                  <a:pt x="18" y="331"/>
                </a:lnTo>
                <a:lnTo>
                  <a:pt x="0" y="305"/>
                </a:lnTo>
                <a:lnTo>
                  <a:pt x="0" y="278"/>
                </a:lnTo>
                <a:lnTo>
                  <a:pt x="10" y="242"/>
                </a:lnTo>
                <a:lnTo>
                  <a:pt x="12" y="186"/>
                </a:lnTo>
                <a:lnTo>
                  <a:pt x="22" y="148"/>
                </a:lnTo>
                <a:lnTo>
                  <a:pt x="0" y="104"/>
                </a:lnTo>
                <a:lnTo>
                  <a:pt x="6" y="64"/>
                </a:lnTo>
                <a:lnTo>
                  <a:pt x="6" y="0"/>
                </a:lnTo>
                <a:close/>
              </a:path>
            </a:pathLst>
          </a:custGeom>
          <a:solidFill>
            <a:srgbClr val="FFC02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3490913" y="3951288"/>
            <a:ext cx="53975" cy="71437"/>
          </a:xfrm>
          <a:custGeom>
            <a:avLst/>
            <a:gdLst>
              <a:gd name="T0" fmla="*/ 0 w 68"/>
              <a:gd name="T1" fmla="*/ 2147483647 h 90"/>
              <a:gd name="T2" fmla="*/ 2147483647 w 68"/>
              <a:gd name="T3" fmla="*/ 0 h 90"/>
              <a:gd name="T4" fmla="*/ 2147483647 w 68"/>
              <a:gd name="T5" fmla="*/ 2147483647 h 90"/>
              <a:gd name="T6" fmla="*/ 2147483647 w 68"/>
              <a:gd name="T7" fmla="*/ 2147483647 h 90"/>
              <a:gd name="T8" fmla="*/ 2147483647 w 68"/>
              <a:gd name="T9" fmla="*/ 2147483647 h 90"/>
              <a:gd name="T10" fmla="*/ 0 w 68"/>
              <a:gd name="T11" fmla="*/ 2147483647 h 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"/>
              <a:gd name="T19" fmla="*/ 0 h 90"/>
              <a:gd name="T20" fmla="*/ 68 w 68"/>
              <a:gd name="T21" fmla="*/ 90 h 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" h="90">
                <a:moveTo>
                  <a:pt x="0" y="22"/>
                </a:moveTo>
                <a:lnTo>
                  <a:pt x="18" y="0"/>
                </a:lnTo>
                <a:lnTo>
                  <a:pt x="50" y="20"/>
                </a:lnTo>
                <a:lnTo>
                  <a:pt x="68" y="90"/>
                </a:lnTo>
                <a:lnTo>
                  <a:pt x="12" y="74"/>
                </a:lnTo>
                <a:lnTo>
                  <a:pt x="0" y="22"/>
                </a:lnTo>
                <a:close/>
              </a:path>
            </a:pathLst>
          </a:custGeom>
          <a:solidFill>
            <a:srgbClr val="008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3765550" y="4087813"/>
            <a:ext cx="650875" cy="274637"/>
          </a:xfrm>
          <a:custGeom>
            <a:avLst/>
            <a:gdLst>
              <a:gd name="T0" fmla="*/ 2147483647 w 820"/>
              <a:gd name="T1" fmla="*/ 2147483647 h 346"/>
              <a:gd name="T2" fmla="*/ 2147483647 w 820"/>
              <a:gd name="T3" fmla="*/ 2147483647 h 346"/>
              <a:gd name="T4" fmla="*/ 2147483647 w 820"/>
              <a:gd name="T5" fmla="*/ 2147483647 h 346"/>
              <a:gd name="T6" fmla="*/ 2147483647 w 820"/>
              <a:gd name="T7" fmla="*/ 2147483647 h 346"/>
              <a:gd name="T8" fmla="*/ 2147483647 w 820"/>
              <a:gd name="T9" fmla="*/ 2147483647 h 346"/>
              <a:gd name="T10" fmla="*/ 2147483647 w 820"/>
              <a:gd name="T11" fmla="*/ 2147483647 h 346"/>
              <a:gd name="T12" fmla="*/ 2147483647 w 820"/>
              <a:gd name="T13" fmla="*/ 2147483647 h 346"/>
              <a:gd name="T14" fmla="*/ 2147483647 w 820"/>
              <a:gd name="T15" fmla="*/ 2147483647 h 346"/>
              <a:gd name="T16" fmla="*/ 2147483647 w 820"/>
              <a:gd name="T17" fmla="*/ 2147483647 h 346"/>
              <a:gd name="T18" fmla="*/ 2147483647 w 820"/>
              <a:gd name="T19" fmla="*/ 2147483647 h 346"/>
              <a:gd name="T20" fmla="*/ 2147483647 w 820"/>
              <a:gd name="T21" fmla="*/ 2147483647 h 346"/>
              <a:gd name="T22" fmla="*/ 2147483647 w 820"/>
              <a:gd name="T23" fmla="*/ 2147483647 h 346"/>
              <a:gd name="T24" fmla="*/ 2147483647 w 820"/>
              <a:gd name="T25" fmla="*/ 2147483647 h 346"/>
              <a:gd name="T26" fmla="*/ 2147483647 w 820"/>
              <a:gd name="T27" fmla="*/ 2147483647 h 346"/>
              <a:gd name="T28" fmla="*/ 2147483647 w 820"/>
              <a:gd name="T29" fmla="*/ 2147483647 h 346"/>
              <a:gd name="T30" fmla="*/ 2147483647 w 820"/>
              <a:gd name="T31" fmla="*/ 2147483647 h 346"/>
              <a:gd name="T32" fmla="*/ 2147483647 w 820"/>
              <a:gd name="T33" fmla="*/ 0 h 346"/>
              <a:gd name="T34" fmla="*/ 2147483647 w 820"/>
              <a:gd name="T35" fmla="*/ 2147483647 h 346"/>
              <a:gd name="T36" fmla="*/ 2147483647 w 820"/>
              <a:gd name="T37" fmla="*/ 2147483647 h 346"/>
              <a:gd name="T38" fmla="*/ 2147483647 w 820"/>
              <a:gd name="T39" fmla="*/ 2147483647 h 346"/>
              <a:gd name="T40" fmla="*/ 2147483647 w 820"/>
              <a:gd name="T41" fmla="*/ 2147483647 h 346"/>
              <a:gd name="T42" fmla="*/ 2147483647 w 820"/>
              <a:gd name="T43" fmla="*/ 2147483647 h 346"/>
              <a:gd name="T44" fmla="*/ 2147483647 w 820"/>
              <a:gd name="T45" fmla="*/ 2147483647 h 346"/>
              <a:gd name="T46" fmla="*/ 2147483647 w 820"/>
              <a:gd name="T47" fmla="*/ 2147483647 h 346"/>
              <a:gd name="T48" fmla="*/ 2147483647 w 820"/>
              <a:gd name="T49" fmla="*/ 2147483647 h 346"/>
              <a:gd name="T50" fmla="*/ 2147483647 w 820"/>
              <a:gd name="T51" fmla="*/ 2147483647 h 346"/>
              <a:gd name="T52" fmla="*/ 2147483647 w 820"/>
              <a:gd name="T53" fmla="*/ 2147483647 h 346"/>
              <a:gd name="T54" fmla="*/ 2147483647 w 820"/>
              <a:gd name="T55" fmla="*/ 2147483647 h 346"/>
              <a:gd name="T56" fmla="*/ 2147483647 w 820"/>
              <a:gd name="T57" fmla="*/ 2147483647 h 346"/>
              <a:gd name="T58" fmla="*/ 2147483647 w 820"/>
              <a:gd name="T59" fmla="*/ 2147483647 h 346"/>
              <a:gd name="T60" fmla="*/ 2147483647 w 820"/>
              <a:gd name="T61" fmla="*/ 2147483647 h 346"/>
              <a:gd name="T62" fmla="*/ 2147483647 w 820"/>
              <a:gd name="T63" fmla="*/ 2147483647 h 346"/>
              <a:gd name="T64" fmla="*/ 2147483647 w 820"/>
              <a:gd name="T65" fmla="*/ 2147483647 h 346"/>
              <a:gd name="T66" fmla="*/ 2147483647 w 820"/>
              <a:gd name="T67" fmla="*/ 2147483647 h 346"/>
              <a:gd name="T68" fmla="*/ 2147483647 w 820"/>
              <a:gd name="T69" fmla="*/ 2147483647 h 346"/>
              <a:gd name="T70" fmla="*/ 2147483647 w 820"/>
              <a:gd name="T71" fmla="*/ 2147483647 h 346"/>
              <a:gd name="T72" fmla="*/ 2147483647 w 820"/>
              <a:gd name="T73" fmla="*/ 2147483647 h 346"/>
              <a:gd name="T74" fmla="*/ 2147483647 w 820"/>
              <a:gd name="T75" fmla="*/ 2147483647 h 346"/>
              <a:gd name="T76" fmla="*/ 2147483647 w 820"/>
              <a:gd name="T77" fmla="*/ 2147483647 h 346"/>
              <a:gd name="T78" fmla="*/ 2147483647 w 820"/>
              <a:gd name="T79" fmla="*/ 2147483647 h 346"/>
              <a:gd name="T80" fmla="*/ 2147483647 w 820"/>
              <a:gd name="T81" fmla="*/ 2147483647 h 346"/>
              <a:gd name="T82" fmla="*/ 2147483647 w 820"/>
              <a:gd name="T83" fmla="*/ 2147483647 h 346"/>
              <a:gd name="T84" fmla="*/ 2147483647 w 820"/>
              <a:gd name="T85" fmla="*/ 2147483647 h 346"/>
              <a:gd name="T86" fmla="*/ 0 w 820"/>
              <a:gd name="T87" fmla="*/ 2147483647 h 346"/>
              <a:gd name="T88" fmla="*/ 2147483647 w 820"/>
              <a:gd name="T89" fmla="*/ 2147483647 h 3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20"/>
              <a:gd name="T136" fmla="*/ 0 h 346"/>
              <a:gd name="T137" fmla="*/ 820 w 820"/>
              <a:gd name="T138" fmla="*/ 346 h 34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20" h="346">
                <a:moveTo>
                  <a:pt x="14" y="188"/>
                </a:moveTo>
                <a:lnTo>
                  <a:pt x="55" y="188"/>
                </a:lnTo>
                <a:lnTo>
                  <a:pt x="101" y="184"/>
                </a:lnTo>
                <a:lnTo>
                  <a:pt x="241" y="182"/>
                </a:lnTo>
                <a:lnTo>
                  <a:pt x="289" y="172"/>
                </a:lnTo>
                <a:lnTo>
                  <a:pt x="311" y="172"/>
                </a:lnTo>
                <a:lnTo>
                  <a:pt x="349" y="182"/>
                </a:lnTo>
                <a:lnTo>
                  <a:pt x="359" y="168"/>
                </a:lnTo>
                <a:lnTo>
                  <a:pt x="361" y="108"/>
                </a:lnTo>
                <a:lnTo>
                  <a:pt x="377" y="94"/>
                </a:lnTo>
                <a:lnTo>
                  <a:pt x="417" y="76"/>
                </a:lnTo>
                <a:lnTo>
                  <a:pt x="439" y="30"/>
                </a:lnTo>
                <a:lnTo>
                  <a:pt x="455" y="44"/>
                </a:lnTo>
                <a:lnTo>
                  <a:pt x="497" y="68"/>
                </a:lnTo>
                <a:lnTo>
                  <a:pt x="545" y="40"/>
                </a:lnTo>
                <a:lnTo>
                  <a:pt x="578" y="10"/>
                </a:lnTo>
                <a:lnTo>
                  <a:pt x="622" y="0"/>
                </a:lnTo>
                <a:lnTo>
                  <a:pt x="640" y="22"/>
                </a:lnTo>
                <a:lnTo>
                  <a:pt x="744" y="48"/>
                </a:lnTo>
                <a:lnTo>
                  <a:pt x="760" y="70"/>
                </a:lnTo>
                <a:lnTo>
                  <a:pt x="820" y="124"/>
                </a:lnTo>
                <a:lnTo>
                  <a:pt x="786" y="136"/>
                </a:lnTo>
                <a:lnTo>
                  <a:pt x="774" y="178"/>
                </a:lnTo>
                <a:lnTo>
                  <a:pt x="750" y="178"/>
                </a:lnTo>
                <a:lnTo>
                  <a:pt x="738" y="228"/>
                </a:lnTo>
                <a:lnTo>
                  <a:pt x="708" y="268"/>
                </a:lnTo>
                <a:lnTo>
                  <a:pt x="754" y="346"/>
                </a:lnTo>
                <a:lnTo>
                  <a:pt x="714" y="320"/>
                </a:lnTo>
                <a:lnTo>
                  <a:pt x="694" y="298"/>
                </a:lnTo>
                <a:lnTo>
                  <a:pt x="646" y="296"/>
                </a:lnTo>
                <a:lnTo>
                  <a:pt x="604" y="304"/>
                </a:lnTo>
                <a:lnTo>
                  <a:pt x="568" y="296"/>
                </a:lnTo>
                <a:lnTo>
                  <a:pt x="533" y="320"/>
                </a:lnTo>
                <a:lnTo>
                  <a:pt x="471" y="302"/>
                </a:lnTo>
                <a:lnTo>
                  <a:pt x="403" y="304"/>
                </a:lnTo>
                <a:lnTo>
                  <a:pt x="285" y="280"/>
                </a:lnTo>
                <a:lnTo>
                  <a:pt x="245" y="244"/>
                </a:lnTo>
                <a:lnTo>
                  <a:pt x="171" y="256"/>
                </a:lnTo>
                <a:lnTo>
                  <a:pt x="135" y="266"/>
                </a:lnTo>
                <a:lnTo>
                  <a:pt x="95" y="280"/>
                </a:lnTo>
                <a:lnTo>
                  <a:pt x="57" y="258"/>
                </a:lnTo>
                <a:lnTo>
                  <a:pt x="41" y="256"/>
                </a:lnTo>
                <a:lnTo>
                  <a:pt x="16" y="228"/>
                </a:lnTo>
                <a:lnTo>
                  <a:pt x="0" y="200"/>
                </a:lnTo>
                <a:lnTo>
                  <a:pt x="14" y="188"/>
                </a:lnTo>
                <a:close/>
              </a:path>
            </a:pathLst>
          </a:custGeom>
          <a:solidFill>
            <a:srgbClr val="A0C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2054225" y="4537075"/>
            <a:ext cx="1077913" cy="842963"/>
          </a:xfrm>
          <a:custGeom>
            <a:avLst/>
            <a:gdLst>
              <a:gd name="T0" fmla="*/ 2147483647 w 1357"/>
              <a:gd name="T1" fmla="*/ 2147483647 h 1061"/>
              <a:gd name="T2" fmla="*/ 2147483647 w 1357"/>
              <a:gd name="T3" fmla="*/ 2147483647 h 1061"/>
              <a:gd name="T4" fmla="*/ 2147483647 w 1357"/>
              <a:gd name="T5" fmla="*/ 2147483647 h 1061"/>
              <a:gd name="T6" fmla="*/ 2147483647 w 1357"/>
              <a:gd name="T7" fmla="*/ 2147483647 h 1061"/>
              <a:gd name="T8" fmla="*/ 2147483647 w 1357"/>
              <a:gd name="T9" fmla="*/ 2147483647 h 1061"/>
              <a:gd name="T10" fmla="*/ 2147483647 w 1357"/>
              <a:gd name="T11" fmla="*/ 2147483647 h 1061"/>
              <a:gd name="T12" fmla="*/ 2147483647 w 1357"/>
              <a:gd name="T13" fmla="*/ 2147483647 h 1061"/>
              <a:gd name="T14" fmla="*/ 2147483647 w 1357"/>
              <a:gd name="T15" fmla="*/ 2147483647 h 1061"/>
              <a:gd name="T16" fmla="*/ 2147483647 w 1357"/>
              <a:gd name="T17" fmla="*/ 2147483647 h 1061"/>
              <a:gd name="T18" fmla="*/ 2147483647 w 1357"/>
              <a:gd name="T19" fmla="*/ 2147483647 h 1061"/>
              <a:gd name="T20" fmla="*/ 2147483647 w 1357"/>
              <a:gd name="T21" fmla="*/ 2147483647 h 1061"/>
              <a:gd name="T22" fmla="*/ 0 w 1357"/>
              <a:gd name="T23" fmla="*/ 2147483647 h 1061"/>
              <a:gd name="T24" fmla="*/ 2147483647 w 1357"/>
              <a:gd name="T25" fmla="*/ 2147483647 h 1061"/>
              <a:gd name="T26" fmla="*/ 2147483647 w 1357"/>
              <a:gd name="T27" fmla="*/ 2147483647 h 1061"/>
              <a:gd name="T28" fmla="*/ 2147483647 w 1357"/>
              <a:gd name="T29" fmla="*/ 2147483647 h 1061"/>
              <a:gd name="T30" fmla="*/ 2147483647 w 1357"/>
              <a:gd name="T31" fmla="*/ 2147483647 h 1061"/>
              <a:gd name="T32" fmla="*/ 2147483647 w 1357"/>
              <a:gd name="T33" fmla="*/ 2147483647 h 1061"/>
              <a:gd name="T34" fmla="*/ 2147483647 w 1357"/>
              <a:gd name="T35" fmla="*/ 2147483647 h 1061"/>
              <a:gd name="T36" fmla="*/ 2147483647 w 1357"/>
              <a:gd name="T37" fmla="*/ 2147483647 h 1061"/>
              <a:gd name="T38" fmla="*/ 2147483647 w 1357"/>
              <a:gd name="T39" fmla="*/ 2147483647 h 1061"/>
              <a:gd name="T40" fmla="*/ 2147483647 w 1357"/>
              <a:gd name="T41" fmla="*/ 2147483647 h 1061"/>
              <a:gd name="T42" fmla="*/ 2147483647 w 1357"/>
              <a:gd name="T43" fmla="*/ 2147483647 h 1061"/>
              <a:gd name="T44" fmla="*/ 2147483647 w 1357"/>
              <a:gd name="T45" fmla="*/ 2147483647 h 1061"/>
              <a:gd name="T46" fmla="*/ 2147483647 w 1357"/>
              <a:gd name="T47" fmla="*/ 2147483647 h 1061"/>
              <a:gd name="T48" fmla="*/ 2147483647 w 1357"/>
              <a:gd name="T49" fmla="*/ 2147483647 h 1061"/>
              <a:gd name="T50" fmla="*/ 2147483647 w 1357"/>
              <a:gd name="T51" fmla="*/ 2147483647 h 1061"/>
              <a:gd name="T52" fmla="*/ 2147483647 w 1357"/>
              <a:gd name="T53" fmla="*/ 2147483647 h 1061"/>
              <a:gd name="T54" fmla="*/ 2147483647 w 1357"/>
              <a:gd name="T55" fmla="*/ 2147483647 h 1061"/>
              <a:gd name="T56" fmla="*/ 2147483647 w 1357"/>
              <a:gd name="T57" fmla="*/ 2147483647 h 1061"/>
              <a:gd name="T58" fmla="*/ 2147483647 w 1357"/>
              <a:gd name="T59" fmla="*/ 2147483647 h 1061"/>
              <a:gd name="T60" fmla="*/ 2147483647 w 1357"/>
              <a:gd name="T61" fmla="*/ 2147483647 h 1061"/>
              <a:gd name="T62" fmla="*/ 2147483647 w 1357"/>
              <a:gd name="T63" fmla="*/ 2147483647 h 1061"/>
              <a:gd name="T64" fmla="*/ 2147483647 w 1357"/>
              <a:gd name="T65" fmla="*/ 2147483647 h 1061"/>
              <a:gd name="T66" fmla="*/ 2147483647 w 1357"/>
              <a:gd name="T67" fmla="*/ 2147483647 h 1061"/>
              <a:gd name="T68" fmla="*/ 2147483647 w 1357"/>
              <a:gd name="T69" fmla="*/ 2147483647 h 106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57"/>
              <a:gd name="T106" fmla="*/ 0 h 1061"/>
              <a:gd name="T107" fmla="*/ 1357 w 1357"/>
              <a:gd name="T108" fmla="*/ 1061 h 106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57" h="1061">
                <a:moveTo>
                  <a:pt x="99" y="44"/>
                </a:moveTo>
                <a:lnTo>
                  <a:pt x="16" y="72"/>
                </a:lnTo>
                <a:lnTo>
                  <a:pt x="20" y="106"/>
                </a:lnTo>
                <a:lnTo>
                  <a:pt x="38" y="134"/>
                </a:lnTo>
                <a:lnTo>
                  <a:pt x="24" y="181"/>
                </a:lnTo>
                <a:lnTo>
                  <a:pt x="52" y="193"/>
                </a:lnTo>
                <a:lnTo>
                  <a:pt x="79" y="221"/>
                </a:lnTo>
                <a:lnTo>
                  <a:pt x="135" y="221"/>
                </a:lnTo>
                <a:lnTo>
                  <a:pt x="187" y="209"/>
                </a:lnTo>
                <a:lnTo>
                  <a:pt x="237" y="241"/>
                </a:lnTo>
                <a:lnTo>
                  <a:pt x="263" y="281"/>
                </a:lnTo>
                <a:lnTo>
                  <a:pt x="275" y="311"/>
                </a:lnTo>
                <a:lnTo>
                  <a:pt x="227" y="323"/>
                </a:lnTo>
                <a:lnTo>
                  <a:pt x="189" y="355"/>
                </a:lnTo>
                <a:lnTo>
                  <a:pt x="177" y="385"/>
                </a:lnTo>
                <a:lnTo>
                  <a:pt x="175" y="429"/>
                </a:lnTo>
                <a:lnTo>
                  <a:pt x="137" y="481"/>
                </a:lnTo>
                <a:lnTo>
                  <a:pt x="139" y="519"/>
                </a:lnTo>
                <a:lnTo>
                  <a:pt x="75" y="558"/>
                </a:lnTo>
                <a:lnTo>
                  <a:pt x="75" y="636"/>
                </a:lnTo>
                <a:lnTo>
                  <a:pt x="87" y="650"/>
                </a:lnTo>
                <a:lnTo>
                  <a:pt x="46" y="740"/>
                </a:lnTo>
                <a:lnTo>
                  <a:pt x="0" y="812"/>
                </a:lnTo>
                <a:lnTo>
                  <a:pt x="0" y="870"/>
                </a:lnTo>
                <a:lnTo>
                  <a:pt x="26" y="898"/>
                </a:lnTo>
                <a:lnTo>
                  <a:pt x="75" y="927"/>
                </a:lnTo>
                <a:lnTo>
                  <a:pt x="111" y="961"/>
                </a:lnTo>
                <a:lnTo>
                  <a:pt x="119" y="997"/>
                </a:lnTo>
                <a:lnTo>
                  <a:pt x="167" y="1061"/>
                </a:lnTo>
                <a:lnTo>
                  <a:pt x="217" y="1021"/>
                </a:lnTo>
                <a:lnTo>
                  <a:pt x="299" y="995"/>
                </a:lnTo>
                <a:lnTo>
                  <a:pt x="375" y="967"/>
                </a:lnTo>
                <a:lnTo>
                  <a:pt x="455" y="967"/>
                </a:lnTo>
                <a:lnTo>
                  <a:pt x="537" y="969"/>
                </a:lnTo>
                <a:lnTo>
                  <a:pt x="620" y="975"/>
                </a:lnTo>
                <a:lnTo>
                  <a:pt x="670" y="927"/>
                </a:lnTo>
                <a:lnTo>
                  <a:pt x="746" y="886"/>
                </a:lnTo>
                <a:lnTo>
                  <a:pt x="800" y="852"/>
                </a:lnTo>
                <a:lnTo>
                  <a:pt x="846" y="774"/>
                </a:lnTo>
                <a:lnTo>
                  <a:pt x="924" y="744"/>
                </a:lnTo>
                <a:lnTo>
                  <a:pt x="934" y="726"/>
                </a:lnTo>
                <a:lnTo>
                  <a:pt x="894" y="642"/>
                </a:lnTo>
                <a:lnTo>
                  <a:pt x="894" y="596"/>
                </a:lnTo>
                <a:lnTo>
                  <a:pt x="1002" y="481"/>
                </a:lnTo>
                <a:lnTo>
                  <a:pt x="1056" y="471"/>
                </a:lnTo>
                <a:lnTo>
                  <a:pt x="1056" y="433"/>
                </a:lnTo>
                <a:lnTo>
                  <a:pt x="1104" y="427"/>
                </a:lnTo>
                <a:lnTo>
                  <a:pt x="1197" y="397"/>
                </a:lnTo>
                <a:lnTo>
                  <a:pt x="1261" y="371"/>
                </a:lnTo>
                <a:lnTo>
                  <a:pt x="1309" y="341"/>
                </a:lnTo>
                <a:lnTo>
                  <a:pt x="1357" y="313"/>
                </a:lnTo>
                <a:lnTo>
                  <a:pt x="1357" y="263"/>
                </a:lnTo>
                <a:lnTo>
                  <a:pt x="1287" y="267"/>
                </a:lnTo>
                <a:lnTo>
                  <a:pt x="1227" y="243"/>
                </a:lnTo>
                <a:lnTo>
                  <a:pt x="1193" y="195"/>
                </a:lnTo>
                <a:lnTo>
                  <a:pt x="1118" y="181"/>
                </a:lnTo>
                <a:lnTo>
                  <a:pt x="1000" y="171"/>
                </a:lnTo>
                <a:lnTo>
                  <a:pt x="922" y="156"/>
                </a:lnTo>
                <a:lnTo>
                  <a:pt x="910" y="134"/>
                </a:lnTo>
                <a:lnTo>
                  <a:pt x="866" y="108"/>
                </a:lnTo>
                <a:lnTo>
                  <a:pt x="828" y="80"/>
                </a:lnTo>
                <a:lnTo>
                  <a:pt x="758" y="108"/>
                </a:lnTo>
                <a:lnTo>
                  <a:pt x="597" y="60"/>
                </a:lnTo>
                <a:lnTo>
                  <a:pt x="513" y="56"/>
                </a:lnTo>
                <a:lnTo>
                  <a:pt x="431" y="44"/>
                </a:lnTo>
                <a:lnTo>
                  <a:pt x="413" y="30"/>
                </a:lnTo>
                <a:lnTo>
                  <a:pt x="313" y="18"/>
                </a:lnTo>
                <a:lnTo>
                  <a:pt x="251" y="26"/>
                </a:lnTo>
                <a:lnTo>
                  <a:pt x="177" y="0"/>
                </a:lnTo>
                <a:lnTo>
                  <a:pt x="131" y="18"/>
                </a:lnTo>
                <a:lnTo>
                  <a:pt x="99" y="44"/>
                </a:lnTo>
                <a:close/>
              </a:path>
            </a:pathLst>
          </a:custGeom>
          <a:solidFill>
            <a:srgbClr val="A0A0C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1909763" y="4678363"/>
            <a:ext cx="361950" cy="581025"/>
          </a:xfrm>
          <a:custGeom>
            <a:avLst/>
            <a:gdLst>
              <a:gd name="T0" fmla="*/ 2147483647 w 455"/>
              <a:gd name="T1" fmla="*/ 0 h 733"/>
              <a:gd name="T2" fmla="*/ 2147483647 w 455"/>
              <a:gd name="T3" fmla="*/ 2147483647 h 733"/>
              <a:gd name="T4" fmla="*/ 2147483647 w 455"/>
              <a:gd name="T5" fmla="*/ 2147483647 h 733"/>
              <a:gd name="T6" fmla="*/ 2147483647 w 455"/>
              <a:gd name="T7" fmla="*/ 2147483647 h 733"/>
              <a:gd name="T8" fmla="*/ 2147483647 w 455"/>
              <a:gd name="T9" fmla="*/ 2147483647 h 733"/>
              <a:gd name="T10" fmla="*/ 2147483647 w 455"/>
              <a:gd name="T11" fmla="*/ 2147483647 h 733"/>
              <a:gd name="T12" fmla="*/ 2147483647 w 455"/>
              <a:gd name="T13" fmla="*/ 2147483647 h 733"/>
              <a:gd name="T14" fmla="*/ 0 w 455"/>
              <a:gd name="T15" fmla="*/ 2147483647 h 733"/>
              <a:gd name="T16" fmla="*/ 2147483647 w 455"/>
              <a:gd name="T17" fmla="*/ 2147483647 h 733"/>
              <a:gd name="T18" fmla="*/ 2147483647 w 455"/>
              <a:gd name="T19" fmla="*/ 2147483647 h 733"/>
              <a:gd name="T20" fmla="*/ 2147483647 w 455"/>
              <a:gd name="T21" fmla="*/ 2147483647 h 733"/>
              <a:gd name="T22" fmla="*/ 2147483647 w 455"/>
              <a:gd name="T23" fmla="*/ 2147483647 h 733"/>
              <a:gd name="T24" fmla="*/ 2147483647 w 455"/>
              <a:gd name="T25" fmla="*/ 2147483647 h 733"/>
              <a:gd name="T26" fmla="*/ 2147483647 w 455"/>
              <a:gd name="T27" fmla="*/ 2147483647 h 733"/>
              <a:gd name="T28" fmla="*/ 2147483647 w 455"/>
              <a:gd name="T29" fmla="*/ 2147483647 h 733"/>
              <a:gd name="T30" fmla="*/ 2147483647 w 455"/>
              <a:gd name="T31" fmla="*/ 2147483647 h 733"/>
              <a:gd name="T32" fmla="*/ 0 w 455"/>
              <a:gd name="T33" fmla="*/ 2147483647 h 733"/>
              <a:gd name="T34" fmla="*/ 2147483647 w 455"/>
              <a:gd name="T35" fmla="*/ 2147483647 h 733"/>
              <a:gd name="T36" fmla="*/ 2147483647 w 455"/>
              <a:gd name="T37" fmla="*/ 2147483647 h 733"/>
              <a:gd name="T38" fmla="*/ 2147483647 w 455"/>
              <a:gd name="T39" fmla="*/ 2147483647 h 733"/>
              <a:gd name="T40" fmla="*/ 2147483647 w 455"/>
              <a:gd name="T41" fmla="*/ 2147483647 h 733"/>
              <a:gd name="T42" fmla="*/ 2147483647 w 455"/>
              <a:gd name="T43" fmla="*/ 2147483647 h 733"/>
              <a:gd name="T44" fmla="*/ 2147483647 w 455"/>
              <a:gd name="T45" fmla="*/ 2147483647 h 733"/>
              <a:gd name="T46" fmla="*/ 2147483647 w 455"/>
              <a:gd name="T47" fmla="*/ 2147483647 h 733"/>
              <a:gd name="T48" fmla="*/ 2147483647 w 455"/>
              <a:gd name="T49" fmla="*/ 2147483647 h 733"/>
              <a:gd name="T50" fmla="*/ 2147483647 w 455"/>
              <a:gd name="T51" fmla="*/ 2147483647 h 733"/>
              <a:gd name="T52" fmla="*/ 2147483647 w 455"/>
              <a:gd name="T53" fmla="*/ 2147483647 h 733"/>
              <a:gd name="T54" fmla="*/ 2147483647 w 455"/>
              <a:gd name="T55" fmla="*/ 2147483647 h 733"/>
              <a:gd name="T56" fmla="*/ 2147483647 w 455"/>
              <a:gd name="T57" fmla="*/ 2147483647 h 733"/>
              <a:gd name="T58" fmla="*/ 2147483647 w 455"/>
              <a:gd name="T59" fmla="*/ 2147483647 h 733"/>
              <a:gd name="T60" fmla="*/ 2147483647 w 455"/>
              <a:gd name="T61" fmla="*/ 2147483647 h 733"/>
              <a:gd name="T62" fmla="*/ 2147483647 w 455"/>
              <a:gd name="T63" fmla="*/ 2147483647 h 733"/>
              <a:gd name="T64" fmla="*/ 2147483647 w 455"/>
              <a:gd name="T65" fmla="*/ 2147483647 h 733"/>
              <a:gd name="T66" fmla="*/ 2147483647 w 455"/>
              <a:gd name="T67" fmla="*/ 2147483647 h 733"/>
              <a:gd name="T68" fmla="*/ 2147483647 w 455"/>
              <a:gd name="T69" fmla="*/ 2147483647 h 733"/>
              <a:gd name="T70" fmla="*/ 2147483647 w 455"/>
              <a:gd name="T71" fmla="*/ 2147483647 h 733"/>
              <a:gd name="T72" fmla="*/ 2147483647 w 455"/>
              <a:gd name="T73" fmla="*/ 2147483647 h 733"/>
              <a:gd name="T74" fmla="*/ 2147483647 w 455"/>
              <a:gd name="T75" fmla="*/ 2147483647 h 733"/>
              <a:gd name="T76" fmla="*/ 2147483647 w 455"/>
              <a:gd name="T77" fmla="*/ 2147483647 h 733"/>
              <a:gd name="T78" fmla="*/ 2147483647 w 455"/>
              <a:gd name="T79" fmla="*/ 2147483647 h 733"/>
              <a:gd name="T80" fmla="*/ 2147483647 w 455"/>
              <a:gd name="T81" fmla="*/ 0 h 73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55"/>
              <a:gd name="T124" fmla="*/ 0 h 733"/>
              <a:gd name="T125" fmla="*/ 455 w 455"/>
              <a:gd name="T126" fmla="*/ 733 h 73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55" h="733">
                <a:moveTo>
                  <a:pt x="206" y="0"/>
                </a:moveTo>
                <a:lnTo>
                  <a:pt x="182" y="56"/>
                </a:lnTo>
                <a:lnTo>
                  <a:pt x="182" y="156"/>
                </a:lnTo>
                <a:lnTo>
                  <a:pt x="170" y="190"/>
                </a:lnTo>
                <a:lnTo>
                  <a:pt x="78" y="344"/>
                </a:lnTo>
                <a:lnTo>
                  <a:pt x="40" y="368"/>
                </a:lnTo>
                <a:lnTo>
                  <a:pt x="8" y="409"/>
                </a:lnTo>
                <a:lnTo>
                  <a:pt x="0" y="447"/>
                </a:lnTo>
                <a:lnTo>
                  <a:pt x="12" y="467"/>
                </a:lnTo>
                <a:lnTo>
                  <a:pt x="44" y="465"/>
                </a:lnTo>
                <a:lnTo>
                  <a:pt x="26" y="519"/>
                </a:lnTo>
                <a:lnTo>
                  <a:pt x="60" y="529"/>
                </a:lnTo>
                <a:lnTo>
                  <a:pt x="62" y="537"/>
                </a:lnTo>
                <a:lnTo>
                  <a:pt x="48" y="547"/>
                </a:lnTo>
                <a:lnTo>
                  <a:pt x="24" y="637"/>
                </a:lnTo>
                <a:lnTo>
                  <a:pt x="10" y="675"/>
                </a:lnTo>
                <a:lnTo>
                  <a:pt x="0" y="709"/>
                </a:lnTo>
                <a:lnTo>
                  <a:pt x="10" y="723"/>
                </a:lnTo>
                <a:lnTo>
                  <a:pt x="86" y="723"/>
                </a:lnTo>
                <a:lnTo>
                  <a:pt x="128" y="733"/>
                </a:lnTo>
                <a:lnTo>
                  <a:pt x="218" y="725"/>
                </a:lnTo>
                <a:lnTo>
                  <a:pt x="184" y="693"/>
                </a:lnTo>
                <a:lnTo>
                  <a:pt x="184" y="633"/>
                </a:lnTo>
                <a:lnTo>
                  <a:pt x="238" y="547"/>
                </a:lnTo>
                <a:lnTo>
                  <a:pt x="271" y="473"/>
                </a:lnTo>
                <a:lnTo>
                  <a:pt x="259" y="459"/>
                </a:lnTo>
                <a:lnTo>
                  <a:pt x="259" y="381"/>
                </a:lnTo>
                <a:lnTo>
                  <a:pt x="323" y="344"/>
                </a:lnTo>
                <a:lnTo>
                  <a:pt x="321" y="304"/>
                </a:lnTo>
                <a:lnTo>
                  <a:pt x="361" y="254"/>
                </a:lnTo>
                <a:lnTo>
                  <a:pt x="361" y="206"/>
                </a:lnTo>
                <a:lnTo>
                  <a:pt x="375" y="174"/>
                </a:lnTo>
                <a:lnTo>
                  <a:pt x="409" y="148"/>
                </a:lnTo>
                <a:lnTo>
                  <a:pt x="455" y="134"/>
                </a:lnTo>
                <a:lnTo>
                  <a:pt x="445" y="100"/>
                </a:lnTo>
                <a:lnTo>
                  <a:pt x="421" y="64"/>
                </a:lnTo>
                <a:lnTo>
                  <a:pt x="371" y="32"/>
                </a:lnTo>
                <a:lnTo>
                  <a:pt x="319" y="44"/>
                </a:lnTo>
                <a:lnTo>
                  <a:pt x="261" y="42"/>
                </a:lnTo>
                <a:lnTo>
                  <a:pt x="234" y="14"/>
                </a:lnTo>
                <a:lnTo>
                  <a:pt x="206" y="0"/>
                </a:lnTo>
                <a:close/>
              </a:path>
            </a:pathLst>
          </a:custGeom>
          <a:solidFill>
            <a:srgbClr val="80008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3244850" y="3781425"/>
            <a:ext cx="292100" cy="230188"/>
          </a:xfrm>
          <a:custGeom>
            <a:avLst/>
            <a:gdLst>
              <a:gd name="T0" fmla="*/ 2147483647 w 367"/>
              <a:gd name="T1" fmla="*/ 0 h 291"/>
              <a:gd name="T2" fmla="*/ 2147483647 w 367"/>
              <a:gd name="T3" fmla="*/ 0 h 291"/>
              <a:gd name="T4" fmla="*/ 2147483647 w 367"/>
              <a:gd name="T5" fmla="*/ 2147483647 h 291"/>
              <a:gd name="T6" fmla="*/ 2147483647 w 367"/>
              <a:gd name="T7" fmla="*/ 2147483647 h 291"/>
              <a:gd name="T8" fmla="*/ 2147483647 w 367"/>
              <a:gd name="T9" fmla="*/ 2147483647 h 291"/>
              <a:gd name="T10" fmla="*/ 2147483647 w 367"/>
              <a:gd name="T11" fmla="*/ 2147483647 h 291"/>
              <a:gd name="T12" fmla="*/ 2147483647 w 367"/>
              <a:gd name="T13" fmla="*/ 2147483647 h 291"/>
              <a:gd name="T14" fmla="*/ 2147483647 w 367"/>
              <a:gd name="T15" fmla="*/ 2147483647 h 291"/>
              <a:gd name="T16" fmla="*/ 2147483647 w 367"/>
              <a:gd name="T17" fmla="*/ 2147483647 h 291"/>
              <a:gd name="T18" fmla="*/ 2147483647 w 367"/>
              <a:gd name="T19" fmla="*/ 2147483647 h 291"/>
              <a:gd name="T20" fmla="*/ 2147483647 w 367"/>
              <a:gd name="T21" fmla="*/ 2147483647 h 291"/>
              <a:gd name="T22" fmla="*/ 2147483647 w 367"/>
              <a:gd name="T23" fmla="*/ 2147483647 h 291"/>
              <a:gd name="T24" fmla="*/ 2147483647 w 367"/>
              <a:gd name="T25" fmla="*/ 2147483647 h 291"/>
              <a:gd name="T26" fmla="*/ 2147483647 w 367"/>
              <a:gd name="T27" fmla="*/ 2147483647 h 291"/>
              <a:gd name="T28" fmla="*/ 0 w 367"/>
              <a:gd name="T29" fmla="*/ 2147483647 h 291"/>
              <a:gd name="T30" fmla="*/ 2147483647 w 367"/>
              <a:gd name="T31" fmla="*/ 2147483647 h 291"/>
              <a:gd name="T32" fmla="*/ 2147483647 w 367"/>
              <a:gd name="T33" fmla="*/ 2147483647 h 291"/>
              <a:gd name="T34" fmla="*/ 2147483647 w 367"/>
              <a:gd name="T35" fmla="*/ 2147483647 h 291"/>
              <a:gd name="T36" fmla="*/ 2147483647 w 367"/>
              <a:gd name="T37" fmla="*/ 2147483647 h 291"/>
              <a:gd name="T38" fmla="*/ 2147483647 w 367"/>
              <a:gd name="T39" fmla="*/ 0 h 29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7"/>
              <a:gd name="T61" fmla="*/ 0 h 291"/>
              <a:gd name="T62" fmla="*/ 367 w 367"/>
              <a:gd name="T63" fmla="*/ 291 h 29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7" h="291">
                <a:moveTo>
                  <a:pt x="217" y="0"/>
                </a:moveTo>
                <a:lnTo>
                  <a:pt x="257" y="0"/>
                </a:lnTo>
                <a:lnTo>
                  <a:pt x="285" y="7"/>
                </a:lnTo>
                <a:lnTo>
                  <a:pt x="313" y="51"/>
                </a:lnTo>
                <a:lnTo>
                  <a:pt x="341" y="81"/>
                </a:lnTo>
                <a:lnTo>
                  <a:pt x="339" y="121"/>
                </a:lnTo>
                <a:lnTo>
                  <a:pt x="365" y="149"/>
                </a:lnTo>
                <a:lnTo>
                  <a:pt x="367" y="183"/>
                </a:lnTo>
                <a:lnTo>
                  <a:pt x="311" y="235"/>
                </a:lnTo>
                <a:lnTo>
                  <a:pt x="323" y="291"/>
                </a:lnTo>
                <a:lnTo>
                  <a:pt x="271" y="275"/>
                </a:lnTo>
                <a:lnTo>
                  <a:pt x="231" y="209"/>
                </a:lnTo>
                <a:lnTo>
                  <a:pt x="156" y="197"/>
                </a:lnTo>
                <a:lnTo>
                  <a:pt x="72" y="119"/>
                </a:lnTo>
                <a:lnTo>
                  <a:pt x="0" y="61"/>
                </a:lnTo>
                <a:lnTo>
                  <a:pt x="72" y="47"/>
                </a:lnTo>
                <a:lnTo>
                  <a:pt x="132" y="25"/>
                </a:lnTo>
                <a:lnTo>
                  <a:pt x="165" y="35"/>
                </a:lnTo>
                <a:lnTo>
                  <a:pt x="205" y="35"/>
                </a:lnTo>
                <a:lnTo>
                  <a:pt x="217" y="0"/>
                </a:lnTo>
                <a:close/>
              </a:path>
            </a:pathLst>
          </a:custGeom>
          <a:solidFill>
            <a:srgbClr val="808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3757613" y="3224213"/>
            <a:ext cx="347662" cy="328612"/>
          </a:xfrm>
          <a:custGeom>
            <a:avLst/>
            <a:gdLst>
              <a:gd name="T0" fmla="*/ 2147483647 w 439"/>
              <a:gd name="T1" fmla="*/ 0 h 415"/>
              <a:gd name="T2" fmla="*/ 2147483647 w 439"/>
              <a:gd name="T3" fmla="*/ 2147483647 h 415"/>
              <a:gd name="T4" fmla="*/ 2147483647 w 439"/>
              <a:gd name="T5" fmla="*/ 2147483647 h 415"/>
              <a:gd name="T6" fmla="*/ 2147483647 w 439"/>
              <a:gd name="T7" fmla="*/ 2147483647 h 415"/>
              <a:gd name="T8" fmla="*/ 0 w 439"/>
              <a:gd name="T9" fmla="*/ 2147483647 h 415"/>
              <a:gd name="T10" fmla="*/ 2147483647 w 439"/>
              <a:gd name="T11" fmla="*/ 2147483647 h 415"/>
              <a:gd name="T12" fmla="*/ 2147483647 w 439"/>
              <a:gd name="T13" fmla="*/ 2147483647 h 415"/>
              <a:gd name="T14" fmla="*/ 2147483647 w 439"/>
              <a:gd name="T15" fmla="*/ 2147483647 h 415"/>
              <a:gd name="T16" fmla="*/ 2147483647 w 439"/>
              <a:gd name="T17" fmla="*/ 2147483647 h 415"/>
              <a:gd name="T18" fmla="*/ 2147483647 w 439"/>
              <a:gd name="T19" fmla="*/ 2147483647 h 415"/>
              <a:gd name="T20" fmla="*/ 2147483647 w 439"/>
              <a:gd name="T21" fmla="*/ 2147483647 h 415"/>
              <a:gd name="T22" fmla="*/ 2147483647 w 439"/>
              <a:gd name="T23" fmla="*/ 2147483647 h 415"/>
              <a:gd name="T24" fmla="*/ 2147483647 w 439"/>
              <a:gd name="T25" fmla="*/ 2147483647 h 415"/>
              <a:gd name="T26" fmla="*/ 2147483647 w 439"/>
              <a:gd name="T27" fmla="*/ 2147483647 h 415"/>
              <a:gd name="T28" fmla="*/ 2147483647 w 439"/>
              <a:gd name="T29" fmla="*/ 2147483647 h 415"/>
              <a:gd name="T30" fmla="*/ 2147483647 w 439"/>
              <a:gd name="T31" fmla="*/ 2147483647 h 415"/>
              <a:gd name="T32" fmla="*/ 2147483647 w 439"/>
              <a:gd name="T33" fmla="*/ 2147483647 h 415"/>
              <a:gd name="T34" fmla="*/ 2147483647 w 439"/>
              <a:gd name="T35" fmla="*/ 2147483647 h 415"/>
              <a:gd name="T36" fmla="*/ 2147483647 w 439"/>
              <a:gd name="T37" fmla="*/ 2147483647 h 415"/>
              <a:gd name="T38" fmla="*/ 2147483647 w 439"/>
              <a:gd name="T39" fmla="*/ 2147483647 h 415"/>
              <a:gd name="T40" fmla="*/ 2147483647 w 439"/>
              <a:gd name="T41" fmla="*/ 2147483647 h 415"/>
              <a:gd name="T42" fmla="*/ 2147483647 w 439"/>
              <a:gd name="T43" fmla="*/ 2147483647 h 415"/>
              <a:gd name="T44" fmla="*/ 2147483647 w 439"/>
              <a:gd name="T45" fmla="*/ 2147483647 h 415"/>
              <a:gd name="T46" fmla="*/ 2147483647 w 439"/>
              <a:gd name="T47" fmla="*/ 2147483647 h 415"/>
              <a:gd name="T48" fmla="*/ 2147483647 w 439"/>
              <a:gd name="T49" fmla="*/ 2147483647 h 415"/>
              <a:gd name="T50" fmla="*/ 2147483647 w 439"/>
              <a:gd name="T51" fmla="*/ 2147483647 h 415"/>
              <a:gd name="T52" fmla="*/ 2147483647 w 439"/>
              <a:gd name="T53" fmla="*/ 2147483647 h 415"/>
              <a:gd name="T54" fmla="*/ 2147483647 w 439"/>
              <a:gd name="T55" fmla="*/ 2147483647 h 415"/>
              <a:gd name="T56" fmla="*/ 2147483647 w 439"/>
              <a:gd name="T57" fmla="*/ 2147483647 h 415"/>
              <a:gd name="T58" fmla="*/ 2147483647 w 439"/>
              <a:gd name="T59" fmla="*/ 2147483647 h 415"/>
              <a:gd name="T60" fmla="*/ 2147483647 w 439"/>
              <a:gd name="T61" fmla="*/ 2147483647 h 415"/>
              <a:gd name="T62" fmla="*/ 2147483647 w 439"/>
              <a:gd name="T63" fmla="*/ 2147483647 h 415"/>
              <a:gd name="T64" fmla="*/ 2147483647 w 439"/>
              <a:gd name="T65" fmla="*/ 2147483647 h 415"/>
              <a:gd name="T66" fmla="*/ 2147483647 w 439"/>
              <a:gd name="T67" fmla="*/ 2147483647 h 415"/>
              <a:gd name="T68" fmla="*/ 2147483647 w 439"/>
              <a:gd name="T69" fmla="*/ 2147483647 h 415"/>
              <a:gd name="T70" fmla="*/ 2147483647 w 439"/>
              <a:gd name="T71" fmla="*/ 2147483647 h 415"/>
              <a:gd name="T72" fmla="*/ 2147483647 w 439"/>
              <a:gd name="T73" fmla="*/ 2147483647 h 415"/>
              <a:gd name="T74" fmla="*/ 2147483647 w 439"/>
              <a:gd name="T75" fmla="*/ 2147483647 h 415"/>
              <a:gd name="T76" fmla="*/ 2147483647 w 439"/>
              <a:gd name="T77" fmla="*/ 2147483647 h 415"/>
              <a:gd name="T78" fmla="*/ 2147483647 w 439"/>
              <a:gd name="T79" fmla="*/ 0 h 4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39"/>
              <a:gd name="T121" fmla="*/ 0 h 415"/>
              <a:gd name="T122" fmla="*/ 439 w 439"/>
              <a:gd name="T123" fmla="*/ 415 h 41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39" h="415">
                <a:moveTo>
                  <a:pt x="177" y="0"/>
                </a:moveTo>
                <a:lnTo>
                  <a:pt x="115" y="28"/>
                </a:lnTo>
                <a:lnTo>
                  <a:pt x="93" y="60"/>
                </a:lnTo>
                <a:lnTo>
                  <a:pt x="36" y="104"/>
                </a:lnTo>
                <a:lnTo>
                  <a:pt x="0" y="202"/>
                </a:lnTo>
                <a:lnTo>
                  <a:pt x="40" y="228"/>
                </a:lnTo>
                <a:lnTo>
                  <a:pt x="20" y="274"/>
                </a:lnTo>
                <a:lnTo>
                  <a:pt x="26" y="337"/>
                </a:lnTo>
                <a:lnTo>
                  <a:pt x="89" y="415"/>
                </a:lnTo>
                <a:lnTo>
                  <a:pt x="129" y="369"/>
                </a:lnTo>
                <a:lnTo>
                  <a:pt x="147" y="377"/>
                </a:lnTo>
                <a:lnTo>
                  <a:pt x="185" y="377"/>
                </a:lnTo>
                <a:lnTo>
                  <a:pt x="263" y="393"/>
                </a:lnTo>
                <a:lnTo>
                  <a:pt x="337" y="383"/>
                </a:lnTo>
                <a:lnTo>
                  <a:pt x="383" y="357"/>
                </a:lnTo>
                <a:lnTo>
                  <a:pt x="439" y="357"/>
                </a:lnTo>
                <a:lnTo>
                  <a:pt x="435" y="202"/>
                </a:lnTo>
                <a:lnTo>
                  <a:pt x="411" y="164"/>
                </a:lnTo>
                <a:lnTo>
                  <a:pt x="387" y="164"/>
                </a:lnTo>
                <a:lnTo>
                  <a:pt x="363" y="176"/>
                </a:lnTo>
                <a:lnTo>
                  <a:pt x="345" y="196"/>
                </a:lnTo>
                <a:lnTo>
                  <a:pt x="345" y="222"/>
                </a:lnTo>
                <a:lnTo>
                  <a:pt x="373" y="240"/>
                </a:lnTo>
                <a:lnTo>
                  <a:pt x="373" y="264"/>
                </a:lnTo>
                <a:lnTo>
                  <a:pt x="349" y="278"/>
                </a:lnTo>
                <a:lnTo>
                  <a:pt x="315" y="278"/>
                </a:lnTo>
                <a:lnTo>
                  <a:pt x="289" y="256"/>
                </a:lnTo>
                <a:lnTo>
                  <a:pt x="275" y="242"/>
                </a:lnTo>
                <a:lnTo>
                  <a:pt x="247" y="240"/>
                </a:lnTo>
                <a:lnTo>
                  <a:pt x="225" y="260"/>
                </a:lnTo>
                <a:lnTo>
                  <a:pt x="191" y="280"/>
                </a:lnTo>
                <a:lnTo>
                  <a:pt x="183" y="260"/>
                </a:lnTo>
                <a:lnTo>
                  <a:pt x="181" y="208"/>
                </a:lnTo>
                <a:lnTo>
                  <a:pt x="205" y="138"/>
                </a:lnTo>
                <a:lnTo>
                  <a:pt x="233" y="148"/>
                </a:lnTo>
                <a:lnTo>
                  <a:pt x="263" y="148"/>
                </a:lnTo>
                <a:lnTo>
                  <a:pt x="273" y="90"/>
                </a:lnTo>
                <a:lnTo>
                  <a:pt x="207" y="74"/>
                </a:lnTo>
                <a:lnTo>
                  <a:pt x="221" y="26"/>
                </a:lnTo>
                <a:lnTo>
                  <a:pt x="177" y="0"/>
                </a:lnTo>
                <a:close/>
              </a:path>
            </a:pathLst>
          </a:custGeom>
          <a:solidFill>
            <a:srgbClr val="FFFFC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3505200" y="3505200"/>
            <a:ext cx="742950" cy="733425"/>
          </a:xfrm>
          <a:custGeom>
            <a:avLst/>
            <a:gdLst>
              <a:gd name="T0" fmla="*/ 2147483647 w 936"/>
              <a:gd name="T1" fmla="*/ 2147483647 h 924"/>
              <a:gd name="T2" fmla="*/ 2147483647 w 936"/>
              <a:gd name="T3" fmla="*/ 2147483647 h 924"/>
              <a:gd name="T4" fmla="*/ 2147483647 w 936"/>
              <a:gd name="T5" fmla="*/ 2147483647 h 924"/>
              <a:gd name="T6" fmla="*/ 2147483647 w 936"/>
              <a:gd name="T7" fmla="*/ 2147483647 h 924"/>
              <a:gd name="T8" fmla="*/ 2147483647 w 936"/>
              <a:gd name="T9" fmla="*/ 2147483647 h 924"/>
              <a:gd name="T10" fmla="*/ 2147483647 w 936"/>
              <a:gd name="T11" fmla="*/ 2147483647 h 924"/>
              <a:gd name="T12" fmla="*/ 2147483647 w 936"/>
              <a:gd name="T13" fmla="*/ 2147483647 h 924"/>
              <a:gd name="T14" fmla="*/ 2147483647 w 936"/>
              <a:gd name="T15" fmla="*/ 2147483647 h 924"/>
              <a:gd name="T16" fmla="*/ 2147483647 w 936"/>
              <a:gd name="T17" fmla="*/ 2147483647 h 924"/>
              <a:gd name="T18" fmla="*/ 2147483647 w 936"/>
              <a:gd name="T19" fmla="*/ 2147483647 h 924"/>
              <a:gd name="T20" fmla="*/ 2147483647 w 936"/>
              <a:gd name="T21" fmla="*/ 2147483647 h 924"/>
              <a:gd name="T22" fmla="*/ 2147483647 w 936"/>
              <a:gd name="T23" fmla="*/ 2147483647 h 924"/>
              <a:gd name="T24" fmla="*/ 2147483647 w 936"/>
              <a:gd name="T25" fmla="*/ 2147483647 h 924"/>
              <a:gd name="T26" fmla="*/ 2147483647 w 936"/>
              <a:gd name="T27" fmla="*/ 2147483647 h 924"/>
              <a:gd name="T28" fmla="*/ 2147483647 w 936"/>
              <a:gd name="T29" fmla="*/ 2147483647 h 924"/>
              <a:gd name="T30" fmla="*/ 2147483647 w 936"/>
              <a:gd name="T31" fmla="*/ 2147483647 h 924"/>
              <a:gd name="T32" fmla="*/ 2147483647 w 936"/>
              <a:gd name="T33" fmla="*/ 2147483647 h 924"/>
              <a:gd name="T34" fmla="*/ 2147483647 w 936"/>
              <a:gd name="T35" fmla="*/ 2147483647 h 924"/>
              <a:gd name="T36" fmla="*/ 2147483647 w 936"/>
              <a:gd name="T37" fmla="*/ 2147483647 h 924"/>
              <a:gd name="T38" fmla="*/ 2147483647 w 936"/>
              <a:gd name="T39" fmla="*/ 2147483647 h 924"/>
              <a:gd name="T40" fmla="*/ 2147483647 w 936"/>
              <a:gd name="T41" fmla="*/ 2147483647 h 924"/>
              <a:gd name="T42" fmla="*/ 2147483647 w 936"/>
              <a:gd name="T43" fmla="*/ 2147483647 h 924"/>
              <a:gd name="T44" fmla="*/ 2147483647 w 936"/>
              <a:gd name="T45" fmla="*/ 2147483647 h 924"/>
              <a:gd name="T46" fmla="*/ 2147483647 w 936"/>
              <a:gd name="T47" fmla="*/ 2147483647 h 924"/>
              <a:gd name="T48" fmla="*/ 2147483647 w 936"/>
              <a:gd name="T49" fmla="*/ 2147483647 h 924"/>
              <a:gd name="T50" fmla="*/ 2147483647 w 936"/>
              <a:gd name="T51" fmla="*/ 2147483647 h 924"/>
              <a:gd name="T52" fmla="*/ 2147483647 w 936"/>
              <a:gd name="T53" fmla="*/ 2147483647 h 924"/>
              <a:gd name="T54" fmla="*/ 2147483647 w 936"/>
              <a:gd name="T55" fmla="*/ 2147483647 h 924"/>
              <a:gd name="T56" fmla="*/ 2147483647 w 936"/>
              <a:gd name="T57" fmla="*/ 2147483647 h 924"/>
              <a:gd name="T58" fmla="*/ 2147483647 w 936"/>
              <a:gd name="T59" fmla="*/ 2147483647 h 924"/>
              <a:gd name="T60" fmla="*/ 2147483647 w 936"/>
              <a:gd name="T61" fmla="*/ 2147483647 h 924"/>
              <a:gd name="T62" fmla="*/ 2147483647 w 936"/>
              <a:gd name="T63" fmla="*/ 2147483647 h 924"/>
              <a:gd name="T64" fmla="*/ 2147483647 w 936"/>
              <a:gd name="T65" fmla="*/ 2147483647 h 924"/>
              <a:gd name="T66" fmla="*/ 2147483647 w 936"/>
              <a:gd name="T67" fmla="*/ 0 h 924"/>
              <a:gd name="T68" fmla="*/ 2147483647 w 936"/>
              <a:gd name="T69" fmla="*/ 2147483647 h 9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36"/>
              <a:gd name="T106" fmla="*/ 0 h 924"/>
              <a:gd name="T107" fmla="*/ 936 w 936"/>
              <a:gd name="T108" fmla="*/ 924 h 92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36" h="924">
                <a:moveTo>
                  <a:pt x="579" y="36"/>
                </a:moveTo>
                <a:lnTo>
                  <a:pt x="505" y="20"/>
                </a:lnTo>
                <a:lnTo>
                  <a:pt x="465" y="20"/>
                </a:lnTo>
                <a:lnTo>
                  <a:pt x="451" y="12"/>
                </a:lnTo>
                <a:lnTo>
                  <a:pt x="403" y="62"/>
                </a:lnTo>
                <a:lnTo>
                  <a:pt x="371" y="86"/>
                </a:lnTo>
                <a:lnTo>
                  <a:pt x="328" y="144"/>
                </a:lnTo>
                <a:lnTo>
                  <a:pt x="302" y="146"/>
                </a:lnTo>
                <a:lnTo>
                  <a:pt x="272" y="120"/>
                </a:lnTo>
                <a:lnTo>
                  <a:pt x="224" y="126"/>
                </a:lnTo>
                <a:lnTo>
                  <a:pt x="222" y="172"/>
                </a:lnTo>
                <a:lnTo>
                  <a:pt x="206" y="184"/>
                </a:lnTo>
                <a:lnTo>
                  <a:pt x="164" y="208"/>
                </a:lnTo>
                <a:lnTo>
                  <a:pt x="126" y="236"/>
                </a:lnTo>
                <a:lnTo>
                  <a:pt x="156" y="260"/>
                </a:lnTo>
                <a:lnTo>
                  <a:pt x="144" y="302"/>
                </a:lnTo>
                <a:lnTo>
                  <a:pt x="114" y="320"/>
                </a:lnTo>
                <a:lnTo>
                  <a:pt x="68" y="363"/>
                </a:lnTo>
                <a:lnTo>
                  <a:pt x="78" y="403"/>
                </a:lnTo>
                <a:lnTo>
                  <a:pt x="62" y="427"/>
                </a:lnTo>
                <a:lnTo>
                  <a:pt x="12" y="429"/>
                </a:lnTo>
                <a:lnTo>
                  <a:pt x="10" y="469"/>
                </a:lnTo>
                <a:lnTo>
                  <a:pt x="36" y="499"/>
                </a:lnTo>
                <a:lnTo>
                  <a:pt x="38" y="531"/>
                </a:lnTo>
                <a:lnTo>
                  <a:pt x="0" y="565"/>
                </a:lnTo>
                <a:lnTo>
                  <a:pt x="30" y="583"/>
                </a:lnTo>
                <a:lnTo>
                  <a:pt x="50" y="653"/>
                </a:lnTo>
                <a:lnTo>
                  <a:pt x="84" y="673"/>
                </a:lnTo>
                <a:lnTo>
                  <a:pt x="144" y="677"/>
                </a:lnTo>
                <a:lnTo>
                  <a:pt x="194" y="689"/>
                </a:lnTo>
                <a:lnTo>
                  <a:pt x="194" y="738"/>
                </a:lnTo>
                <a:lnTo>
                  <a:pt x="170" y="816"/>
                </a:lnTo>
                <a:lnTo>
                  <a:pt x="146" y="868"/>
                </a:lnTo>
                <a:lnTo>
                  <a:pt x="252" y="892"/>
                </a:lnTo>
                <a:lnTo>
                  <a:pt x="308" y="868"/>
                </a:lnTo>
                <a:lnTo>
                  <a:pt x="326" y="886"/>
                </a:lnTo>
                <a:lnTo>
                  <a:pt x="344" y="924"/>
                </a:lnTo>
                <a:lnTo>
                  <a:pt x="385" y="924"/>
                </a:lnTo>
                <a:lnTo>
                  <a:pt x="429" y="918"/>
                </a:lnTo>
                <a:lnTo>
                  <a:pt x="573" y="918"/>
                </a:lnTo>
                <a:lnTo>
                  <a:pt x="605" y="910"/>
                </a:lnTo>
                <a:lnTo>
                  <a:pt x="637" y="906"/>
                </a:lnTo>
                <a:lnTo>
                  <a:pt x="677" y="918"/>
                </a:lnTo>
                <a:lnTo>
                  <a:pt x="689" y="900"/>
                </a:lnTo>
                <a:lnTo>
                  <a:pt x="689" y="846"/>
                </a:lnTo>
                <a:lnTo>
                  <a:pt x="705" y="830"/>
                </a:lnTo>
                <a:lnTo>
                  <a:pt x="747" y="812"/>
                </a:lnTo>
                <a:lnTo>
                  <a:pt x="769" y="764"/>
                </a:lnTo>
                <a:lnTo>
                  <a:pt x="683" y="683"/>
                </a:lnTo>
                <a:lnTo>
                  <a:pt x="673" y="653"/>
                </a:lnTo>
                <a:lnTo>
                  <a:pt x="653" y="617"/>
                </a:lnTo>
                <a:lnTo>
                  <a:pt x="691" y="569"/>
                </a:lnTo>
                <a:lnTo>
                  <a:pt x="727" y="565"/>
                </a:lnTo>
                <a:lnTo>
                  <a:pt x="727" y="531"/>
                </a:lnTo>
                <a:lnTo>
                  <a:pt x="767" y="525"/>
                </a:lnTo>
                <a:lnTo>
                  <a:pt x="785" y="507"/>
                </a:lnTo>
                <a:lnTo>
                  <a:pt x="851" y="489"/>
                </a:lnTo>
                <a:lnTo>
                  <a:pt x="936" y="469"/>
                </a:lnTo>
                <a:lnTo>
                  <a:pt x="906" y="433"/>
                </a:lnTo>
                <a:lnTo>
                  <a:pt x="936" y="387"/>
                </a:lnTo>
                <a:lnTo>
                  <a:pt x="936" y="292"/>
                </a:lnTo>
                <a:lnTo>
                  <a:pt x="877" y="214"/>
                </a:lnTo>
                <a:lnTo>
                  <a:pt x="936" y="134"/>
                </a:lnTo>
                <a:lnTo>
                  <a:pt x="887" y="98"/>
                </a:lnTo>
                <a:lnTo>
                  <a:pt x="847" y="86"/>
                </a:lnTo>
                <a:lnTo>
                  <a:pt x="821" y="36"/>
                </a:lnTo>
                <a:lnTo>
                  <a:pt x="761" y="0"/>
                </a:lnTo>
                <a:lnTo>
                  <a:pt x="697" y="0"/>
                </a:lnTo>
                <a:lnTo>
                  <a:pt x="659" y="24"/>
                </a:lnTo>
                <a:lnTo>
                  <a:pt x="579" y="36"/>
                </a:lnTo>
                <a:close/>
              </a:path>
            </a:pathLst>
          </a:custGeom>
          <a:solidFill>
            <a:srgbClr val="FFA02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3411538" y="3602038"/>
            <a:ext cx="258762" cy="244475"/>
          </a:xfrm>
          <a:custGeom>
            <a:avLst/>
            <a:gdLst>
              <a:gd name="T0" fmla="*/ 2147483647 w 326"/>
              <a:gd name="T1" fmla="*/ 2147483647 h 307"/>
              <a:gd name="T2" fmla="*/ 2147483647 w 326"/>
              <a:gd name="T3" fmla="*/ 2147483647 h 307"/>
              <a:gd name="T4" fmla="*/ 2147483647 w 326"/>
              <a:gd name="T5" fmla="*/ 2147483647 h 307"/>
              <a:gd name="T6" fmla="*/ 2147483647 w 326"/>
              <a:gd name="T7" fmla="*/ 2147483647 h 307"/>
              <a:gd name="T8" fmla="*/ 2147483647 w 326"/>
              <a:gd name="T9" fmla="*/ 2147483647 h 307"/>
              <a:gd name="T10" fmla="*/ 2147483647 w 326"/>
              <a:gd name="T11" fmla="*/ 2147483647 h 307"/>
              <a:gd name="T12" fmla="*/ 2147483647 w 326"/>
              <a:gd name="T13" fmla="*/ 2147483647 h 307"/>
              <a:gd name="T14" fmla="*/ 2147483647 w 326"/>
              <a:gd name="T15" fmla="*/ 2147483647 h 307"/>
              <a:gd name="T16" fmla="*/ 2147483647 w 326"/>
              <a:gd name="T17" fmla="*/ 2147483647 h 307"/>
              <a:gd name="T18" fmla="*/ 2147483647 w 326"/>
              <a:gd name="T19" fmla="*/ 2147483647 h 307"/>
              <a:gd name="T20" fmla="*/ 2147483647 w 326"/>
              <a:gd name="T21" fmla="*/ 2147483647 h 307"/>
              <a:gd name="T22" fmla="*/ 2147483647 w 326"/>
              <a:gd name="T23" fmla="*/ 2147483647 h 307"/>
              <a:gd name="T24" fmla="*/ 2147483647 w 326"/>
              <a:gd name="T25" fmla="*/ 2147483647 h 307"/>
              <a:gd name="T26" fmla="*/ 2147483647 w 326"/>
              <a:gd name="T27" fmla="*/ 2147483647 h 307"/>
              <a:gd name="T28" fmla="*/ 0 w 326"/>
              <a:gd name="T29" fmla="*/ 2147483647 h 307"/>
              <a:gd name="T30" fmla="*/ 2147483647 w 326"/>
              <a:gd name="T31" fmla="*/ 2147483647 h 307"/>
              <a:gd name="T32" fmla="*/ 2147483647 w 326"/>
              <a:gd name="T33" fmla="*/ 2147483647 h 307"/>
              <a:gd name="T34" fmla="*/ 2147483647 w 326"/>
              <a:gd name="T35" fmla="*/ 2147483647 h 307"/>
              <a:gd name="T36" fmla="*/ 2147483647 w 326"/>
              <a:gd name="T37" fmla="*/ 2147483647 h 307"/>
              <a:gd name="T38" fmla="*/ 2147483647 w 326"/>
              <a:gd name="T39" fmla="*/ 2147483647 h 307"/>
              <a:gd name="T40" fmla="*/ 2147483647 w 326"/>
              <a:gd name="T41" fmla="*/ 2147483647 h 307"/>
              <a:gd name="T42" fmla="*/ 2147483647 w 326"/>
              <a:gd name="T43" fmla="*/ 2147483647 h 307"/>
              <a:gd name="T44" fmla="*/ 2147483647 w 326"/>
              <a:gd name="T45" fmla="*/ 2147483647 h 307"/>
              <a:gd name="T46" fmla="*/ 2147483647 w 326"/>
              <a:gd name="T47" fmla="*/ 0 h 307"/>
              <a:gd name="T48" fmla="*/ 2147483647 w 326"/>
              <a:gd name="T49" fmla="*/ 0 h 307"/>
              <a:gd name="T50" fmla="*/ 2147483647 w 326"/>
              <a:gd name="T51" fmla="*/ 2147483647 h 307"/>
              <a:gd name="T52" fmla="*/ 2147483647 w 326"/>
              <a:gd name="T53" fmla="*/ 2147483647 h 30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26"/>
              <a:gd name="T82" fmla="*/ 0 h 307"/>
              <a:gd name="T83" fmla="*/ 326 w 326"/>
              <a:gd name="T84" fmla="*/ 307 h 30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26" h="307">
                <a:moveTo>
                  <a:pt x="326" y="62"/>
                </a:moveTo>
                <a:lnTo>
                  <a:pt x="288" y="82"/>
                </a:lnTo>
                <a:lnTo>
                  <a:pt x="246" y="114"/>
                </a:lnTo>
                <a:lnTo>
                  <a:pt x="276" y="138"/>
                </a:lnTo>
                <a:lnTo>
                  <a:pt x="264" y="180"/>
                </a:lnTo>
                <a:lnTo>
                  <a:pt x="234" y="198"/>
                </a:lnTo>
                <a:lnTo>
                  <a:pt x="188" y="239"/>
                </a:lnTo>
                <a:lnTo>
                  <a:pt x="198" y="281"/>
                </a:lnTo>
                <a:lnTo>
                  <a:pt x="180" y="307"/>
                </a:lnTo>
                <a:lnTo>
                  <a:pt x="128" y="307"/>
                </a:lnTo>
                <a:lnTo>
                  <a:pt x="100" y="273"/>
                </a:lnTo>
                <a:lnTo>
                  <a:pt x="76" y="235"/>
                </a:lnTo>
                <a:lnTo>
                  <a:pt x="50" y="226"/>
                </a:lnTo>
                <a:lnTo>
                  <a:pt x="8" y="226"/>
                </a:lnTo>
                <a:lnTo>
                  <a:pt x="0" y="190"/>
                </a:lnTo>
                <a:lnTo>
                  <a:pt x="32" y="148"/>
                </a:lnTo>
                <a:lnTo>
                  <a:pt x="62" y="110"/>
                </a:lnTo>
                <a:lnTo>
                  <a:pt x="78" y="112"/>
                </a:lnTo>
                <a:lnTo>
                  <a:pt x="110" y="136"/>
                </a:lnTo>
                <a:lnTo>
                  <a:pt x="138" y="136"/>
                </a:lnTo>
                <a:lnTo>
                  <a:pt x="152" y="76"/>
                </a:lnTo>
                <a:lnTo>
                  <a:pt x="128" y="50"/>
                </a:lnTo>
                <a:lnTo>
                  <a:pt x="128" y="28"/>
                </a:lnTo>
                <a:lnTo>
                  <a:pt x="172" y="0"/>
                </a:lnTo>
                <a:lnTo>
                  <a:pt x="214" y="0"/>
                </a:lnTo>
                <a:lnTo>
                  <a:pt x="244" y="26"/>
                </a:lnTo>
                <a:lnTo>
                  <a:pt x="326" y="62"/>
                </a:lnTo>
                <a:close/>
              </a:path>
            </a:pathLst>
          </a:custGeom>
          <a:solidFill>
            <a:srgbClr val="C0C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2627313" y="3860800"/>
            <a:ext cx="1063625" cy="922338"/>
          </a:xfrm>
          <a:custGeom>
            <a:avLst/>
            <a:gdLst>
              <a:gd name="T0" fmla="*/ 2147483647 w 1340"/>
              <a:gd name="T1" fmla="*/ 2147483647 h 1163"/>
              <a:gd name="T2" fmla="*/ 2147483647 w 1340"/>
              <a:gd name="T3" fmla="*/ 2147483647 h 1163"/>
              <a:gd name="T4" fmla="*/ 2147483647 w 1340"/>
              <a:gd name="T5" fmla="*/ 2147483647 h 1163"/>
              <a:gd name="T6" fmla="*/ 2147483647 w 1340"/>
              <a:gd name="T7" fmla="*/ 2147483647 h 1163"/>
              <a:gd name="T8" fmla="*/ 2147483647 w 1340"/>
              <a:gd name="T9" fmla="*/ 2147483647 h 1163"/>
              <a:gd name="T10" fmla="*/ 2147483647 w 1340"/>
              <a:gd name="T11" fmla="*/ 2147483647 h 1163"/>
              <a:gd name="T12" fmla="*/ 2147483647 w 1340"/>
              <a:gd name="T13" fmla="*/ 2147483647 h 1163"/>
              <a:gd name="T14" fmla="*/ 2147483647 w 1340"/>
              <a:gd name="T15" fmla="*/ 2147483647 h 1163"/>
              <a:gd name="T16" fmla="*/ 2147483647 w 1340"/>
              <a:gd name="T17" fmla="*/ 2147483647 h 1163"/>
              <a:gd name="T18" fmla="*/ 2147483647 w 1340"/>
              <a:gd name="T19" fmla="*/ 2147483647 h 1163"/>
              <a:gd name="T20" fmla="*/ 2147483647 w 1340"/>
              <a:gd name="T21" fmla="*/ 2147483647 h 1163"/>
              <a:gd name="T22" fmla="*/ 2147483647 w 1340"/>
              <a:gd name="T23" fmla="*/ 2147483647 h 1163"/>
              <a:gd name="T24" fmla="*/ 2147483647 w 1340"/>
              <a:gd name="T25" fmla="*/ 2147483647 h 1163"/>
              <a:gd name="T26" fmla="*/ 2147483647 w 1340"/>
              <a:gd name="T27" fmla="*/ 2147483647 h 1163"/>
              <a:gd name="T28" fmla="*/ 2147483647 w 1340"/>
              <a:gd name="T29" fmla="*/ 2147483647 h 1163"/>
              <a:gd name="T30" fmla="*/ 2147483647 w 1340"/>
              <a:gd name="T31" fmla="*/ 2147483647 h 1163"/>
              <a:gd name="T32" fmla="*/ 2147483647 w 1340"/>
              <a:gd name="T33" fmla="*/ 2147483647 h 1163"/>
              <a:gd name="T34" fmla="*/ 2147483647 w 1340"/>
              <a:gd name="T35" fmla="*/ 2147483647 h 1163"/>
              <a:gd name="T36" fmla="*/ 2147483647 w 1340"/>
              <a:gd name="T37" fmla="*/ 2147483647 h 1163"/>
              <a:gd name="T38" fmla="*/ 2147483647 w 1340"/>
              <a:gd name="T39" fmla="*/ 2147483647 h 1163"/>
              <a:gd name="T40" fmla="*/ 2147483647 w 1340"/>
              <a:gd name="T41" fmla="*/ 2147483647 h 1163"/>
              <a:gd name="T42" fmla="*/ 2147483647 w 1340"/>
              <a:gd name="T43" fmla="*/ 2147483647 h 1163"/>
              <a:gd name="T44" fmla="*/ 2147483647 w 1340"/>
              <a:gd name="T45" fmla="*/ 2147483647 h 1163"/>
              <a:gd name="T46" fmla="*/ 2147483647 w 1340"/>
              <a:gd name="T47" fmla="*/ 2147483647 h 1163"/>
              <a:gd name="T48" fmla="*/ 2147483647 w 1340"/>
              <a:gd name="T49" fmla="*/ 2147483647 h 1163"/>
              <a:gd name="T50" fmla="*/ 2147483647 w 1340"/>
              <a:gd name="T51" fmla="*/ 2147483647 h 1163"/>
              <a:gd name="T52" fmla="*/ 2147483647 w 1340"/>
              <a:gd name="T53" fmla="*/ 2147483647 h 1163"/>
              <a:gd name="T54" fmla="*/ 2147483647 w 1340"/>
              <a:gd name="T55" fmla="*/ 2147483647 h 1163"/>
              <a:gd name="T56" fmla="*/ 2147483647 w 1340"/>
              <a:gd name="T57" fmla="*/ 2147483647 h 1163"/>
              <a:gd name="T58" fmla="*/ 2147483647 w 1340"/>
              <a:gd name="T59" fmla="*/ 2147483647 h 1163"/>
              <a:gd name="T60" fmla="*/ 2147483647 w 1340"/>
              <a:gd name="T61" fmla="*/ 2147483647 h 1163"/>
              <a:gd name="T62" fmla="*/ 2147483647 w 1340"/>
              <a:gd name="T63" fmla="*/ 2147483647 h 1163"/>
              <a:gd name="T64" fmla="*/ 2147483647 w 1340"/>
              <a:gd name="T65" fmla="*/ 2147483647 h 1163"/>
              <a:gd name="T66" fmla="*/ 2147483647 w 1340"/>
              <a:gd name="T67" fmla="*/ 2147483647 h 1163"/>
              <a:gd name="T68" fmla="*/ 2147483647 w 1340"/>
              <a:gd name="T69" fmla="*/ 2147483647 h 1163"/>
              <a:gd name="T70" fmla="*/ 2147483647 w 1340"/>
              <a:gd name="T71" fmla="*/ 2147483647 h 1163"/>
              <a:gd name="T72" fmla="*/ 2147483647 w 1340"/>
              <a:gd name="T73" fmla="*/ 2147483647 h 1163"/>
              <a:gd name="T74" fmla="*/ 2147483647 w 1340"/>
              <a:gd name="T75" fmla="*/ 2147483647 h 1163"/>
              <a:gd name="T76" fmla="*/ 2147483647 w 1340"/>
              <a:gd name="T77" fmla="*/ 2147483647 h 1163"/>
              <a:gd name="T78" fmla="*/ 2147483647 w 1340"/>
              <a:gd name="T79" fmla="*/ 2147483647 h 1163"/>
              <a:gd name="T80" fmla="*/ 2147483647 w 1340"/>
              <a:gd name="T81" fmla="*/ 2147483647 h 1163"/>
              <a:gd name="T82" fmla="*/ 2147483647 w 1340"/>
              <a:gd name="T83" fmla="*/ 2147483647 h 1163"/>
              <a:gd name="T84" fmla="*/ 2147483647 w 1340"/>
              <a:gd name="T85" fmla="*/ 2147483647 h 1163"/>
              <a:gd name="T86" fmla="*/ 2147483647 w 1340"/>
              <a:gd name="T87" fmla="*/ 2147483647 h 1163"/>
              <a:gd name="T88" fmla="*/ 2147483647 w 1340"/>
              <a:gd name="T89" fmla="*/ 2147483647 h 1163"/>
              <a:gd name="T90" fmla="*/ 2147483647 w 1340"/>
              <a:gd name="T91" fmla="*/ 2147483647 h 1163"/>
              <a:gd name="T92" fmla="*/ 2147483647 w 1340"/>
              <a:gd name="T93" fmla="*/ 2147483647 h 116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40"/>
              <a:gd name="T142" fmla="*/ 0 h 1163"/>
              <a:gd name="T143" fmla="*/ 1340 w 1340"/>
              <a:gd name="T144" fmla="*/ 1163 h 116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40" h="1163">
                <a:moveTo>
                  <a:pt x="819" y="0"/>
                </a:moveTo>
                <a:lnTo>
                  <a:pt x="897" y="64"/>
                </a:lnTo>
                <a:lnTo>
                  <a:pt x="973" y="136"/>
                </a:lnTo>
                <a:lnTo>
                  <a:pt x="1048" y="148"/>
                </a:lnTo>
                <a:lnTo>
                  <a:pt x="1088" y="216"/>
                </a:lnTo>
                <a:lnTo>
                  <a:pt x="1132" y="228"/>
                </a:lnTo>
                <a:lnTo>
                  <a:pt x="1192" y="244"/>
                </a:lnTo>
                <a:lnTo>
                  <a:pt x="1228" y="264"/>
                </a:lnTo>
                <a:lnTo>
                  <a:pt x="1290" y="268"/>
                </a:lnTo>
                <a:lnTo>
                  <a:pt x="1340" y="280"/>
                </a:lnTo>
                <a:lnTo>
                  <a:pt x="1340" y="331"/>
                </a:lnTo>
                <a:lnTo>
                  <a:pt x="1316" y="411"/>
                </a:lnTo>
                <a:lnTo>
                  <a:pt x="1290" y="465"/>
                </a:lnTo>
                <a:lnTo>
                  <a:pt x="1252" y="491"/>
                </a:lnTo>
                <a:lnTo>
                  <a:pt x="1208" y="501"/>
                </a:lnTo>
                <a:lnTo>
                  <a:pt x="1180" y="501"/>
                </a:lnTo>
                <a:lnTo>
                  <a:pt x="1180" y="531"/>
                </a:lnTo>
                <a:lnTo>
                  <a:pt x="1140" y="555"/>
                </a:lnTo>
                <a:lnTo>
                  <a:pt x="1112" y="583"/>
                </a:lnTo>
                <a:lnTo>
                  <a:pt x="1102" y="617"/>
                </a:lnTo>
                <a:lnTo>
                  <a:pt x="1090" y="633"/>
                </a:lnTo>
                <a:lnTo>
                  <a:pt x="1118" y="625"/>
                </a:lnTo>
                <a:lnTo>
                  <a:pt x="1144" y="619"/>
                </a:lnTo>
                <a:lnTo>
                  <a:pt x="1166" y="619"/>
                </a:lnTo>
                <a:lnTo>
                  <a:pt x="1154" y="659"/>
                </a:lnTo>
                <a:lnTo>
                  <a:pt x="1176" y="691"/>
                </a:lnTo>
                <a:lnTo>
                  <a:pt x="1190" y="734"/>
                </a:lnTo>
                <a:lnTo>
                  <a:pt x="1190" y="778"/>
                </a:lnTo>
                <a:lnTo>
                  <a:pt x="1170" y="792"/>
                </a:lnTo>
                <a:lnTo>
                  <a:pt x="1154" y="796"/>
                </a:lnTo>
                <a:lnTo>
                  <a:pt x="1154" y="830"/>
                </a:lnTo>
                <a:lnTo>
                  <a:pt x="1162" y="834"/>
                </a:lnTo>
                <a:lnTo>
                  <a:pt x="1154" y="864"/>
                </a:lnTo>
                <a:lnTo>
                  <a:pt x="1154" y="908"/>
                </a:lnTo>
                <a:lnTo>
                  <a:pt x="1176" y="922"/>
                </a:lnTo>
                <a:lnTo>
                  <a:pt x="1192" y="954"/>
                </a:lnTo>
                <a:lnTo>
                  <a:pt x="1178" y="970"/>
                </a:lnTo>
                <a:lnTo>
                  <a:pt x="1146" y="1008"/>
                </a:lnTo>
                <a:lnTo>
                  <a:pt x="1112" y="1038"/>
                </a:lnTo>
                <a:lnTo>
                  <a:pt x="1046" y="1064"/>
                </a:lnTo>
                <a:lnTo>
                  <a:pt x="990" y="1060"/>
                </a:lnTo>
                <a:lnTo>
                  <a:pt x="935" y="1046"/>
                </a:lnTo>
                <a:lnTo>
                  <a:pt x="843" y="1008"/>
                </a:lnTo>
                <a:lnTo>
                  <a:pt x="763" y="1008"/>
                </a:lnTo>
                <a:lnTo>
                  <a:pt x="707" y="1036"/>
                </a:lnTo>
                <a:lnTo>
                  <a:pt x="679" y="1091"/>
                </a:lnTo>
                <a:lnTo>
                  <a:pt x="671" y="1161"/>
                </a:lnTo>
                <a:lnTo>
                  <a:pt x="603" y="1163"/>
                </a:lnTo>
                <a:lnTo>
                  <a:pt x="541" y="1139"/>
                </a:lnTo>
                <a:lnTo>
                  <a:pt x="509" y="1091"/>
                </a:lnTo>
                <a:lnTo>
                  <a:pt x="446" y="1077"/>
                </a:lnTo>
                <a:lnTo>
                  <a:pt x="312" y="1067"/>
                </a:lnTo>
                <a:lnTo>
                  <a:pt x="236" y="1050"/>
                </a:lnTo>
                <a:lnTo>
                  <a:pt x="226" y="1032"/>
                </a:lnTo>
                <a:lnTo>
                  <a:pt x="174" y="998"/>
                </a:lnTo>
                <a:lnTo>
                  <a:pt x="174" y="966"/>
                </a:lnTo>
                <a:lnTo>
                  <a:pt x="184" y="942"/>
                </a:lnTo>
                <a:lnTo>
                  <a:pt x="200" y="898"/>
                </a:lnTo>
                <a:lnTo>
                  <a:pt x="220" y="854"/>
                </a:lnTo>
                <a:lnTo>
                  <a:pt x="250" y="806"/>
                </a:lnTo>
                <a:lnTo>
                  <a:pt x="246" y="740"/>
                </a:lnTo>
                <a:lnTo>
                  <a:pt x="268" y="692"/>
                </a:lnTo>
                <a:lnTo>
                  <a:pt x="286" y="667"/>
                </a:lnTo>
                <a:lnTo>
                  <a:pt x="304" y="587"/>
                </a:lnTo>
                <a:lnTo>
                  <a:pt x="196" y="533"/>
                </a:lnTo>
                <a:lnTo>
                  <a:pt x="238" y="473"/>
                </a:lnTo>
                <a:lnTo>
                  <a:pt x="202" y="461"/>
                </a:lnTo>
                <a:lnTo>
                  <a:pt x="200" y="437"/>
                </a:lnTo>
                <a:lnTo>
                  <a:pt x="170" y="407"/>
                </a:lnTo>
                <a:lnTo>
                  <a:pt x="138" y="405"/>
                </a:lnTo>
                <a:lnTo>
                  <a:pt x="88" y="397"/>
                </a:lnTo>
                <a:lnTo>
                  <a:pt x="44" y="381"/>
                </a:lnTo>
                <a:lnTo>
                  <a:pt x="0" y="361"/>
                </a:lnTo>
                <a:lnTo>
                  <a:pt x="36" y="333"/>
                </a:lnTo>
                <a:lnTo>
                  <a:pt x="36" y="306"/>
                </a:lnTo>
                <a:lnTo>
                  <a:pt x="50" y="282"/>
                </a:lnTo>
                <a:lnTo>
                  <a:pt x="136" y="282"/>
                </a:lnTo>
                <a:lnTo>
                  <a:pt x="196" y="246"/>
                </a:lnTo>
                <a:lnTo>
                  <a:pt x="208" y="268"/>
                </a:lnTo>
                <a:lnTo>
                  <a:pt x="250" y="286"/>
                </a:lnTo>
                <a:lnTo>
                  <a:pt x="266" y="292"/>
                </a:lnTo>
                <a:lnTo>
                  <a:pt x="318" y="292"/>
                </a:lnTo>
                <a:lnTo>
                  <a:pt x="350" y="282"/>
                </a:lnTo>
                <a:lnTo>
                  <a:pt x="350" y="140"/>
                </a:lnTo>
                <a:lnTo>
                  <a:pt x="400" y="154"/>
                </a:lnTo>
                <a:lnTo>
                  <a:pt x="400" y="192"/>
                </a:lnTo>
                <a:lnTo>
                  <a:pt x="434" y="216"/>
                </a:lnTo>
                <a:lnTo>
                  <a:pt x="493" y="216"/>
                </a:lnTo>
                <a:lnTo>
                  <a:pt x="555" y="192"/>
                </a:lnTo>
                <a:lnTo>
                  <a:pt x="567" y="168"/>
                </a:lnTo>
                <a:lnTo>
                  <a:pt x="623" y="156"/>
                </a:lnTo>
                <a:lnTo>
                  <a:pt x="649" y="140"/>
                </a:lnTo>
                <a:lnTo>
                  <a:pt x="699" y="102"/>
                </a:lnTo>
                <a:lnTo>
                  <a:pt x="771" y="28"/>
                </a:lnTo>
                <a:lnTo>
                  <a:pt x="819" y="0"/>
                </a:lnTo>
                <a:close/>
              </a:path>
            </a:pathLst>
          </a:custGeom>
          <a:solidFill>
            <a:srgbClr val="E0406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3492500" y="4221163"/>
            <a:ext cx="381000" cy="223837"/>
          </a:xfrm>
          <a:custGeom>
            <a:avLst/>
            <a:gdLst>
              <a:gd name="T0" fmla="*/ 2147483647 w 479"/>
              <a:gd name="T1" fmla="*/ 1010804040 h 281"/>
              <a:gd name="T2" fmla="*/ 2147483647 w 479"/>
              <a:gd name="T3" fmla="*/ 2147483647 h 281"/>
              <a:gd name="T4" fmla="*/ 2147483647 w 479"/>
              <a:gd name="T5" fmla="*/ 2147483647 h 281"/>
              <a:gd name="T6" fmla="*/ 2147483647 w 479"/>
              <a:gd name="T7" fmla="*/ 2147483647 h 281"/>
              <a:gd name="T8" fmla="*/ 2147483647 w 479"/>
              <a:gd name="T9" fmla="*/ 2147483647 h 281"/>
              <a:gd name="T10" fmla="*/ 2147483647 w 479"/>
              <a:gd name="T11" fmla="*/ 2147483647 h 281"/>
              <a:gd name="T12" fmla="*/ 2147483647 w 479"/>
              <a:gd name="T13" fmla="*/ 2147483647 h 281"/>
              <a:gd name="T14" fmla="*/ 2147483647 w 479"/>
              <a:gd name="T15" fmla="*/ 2147483647 h 281"/>
              <a:gd name="T16" fmla="*/ 0 w 479"/>
              <a:gd name="T17" fmla="*/ 2147483647 h 281"/>
              <a:gd name="T18" fmla="*/ 2147483647 w 479"/>
              <a:gd name="T19" fmla="*/ 2147483647 h 281"/>
              <a:gd name="T20" fmla="*/ 2147483647 w 479"/>
              <a:gd name="T21" fmla="*/ 2147483647 h 281"/>
              <a:gd name="T22" fmla="*/ 2147483647 w 479"/>
              <a:gd name="T23" fmla="*/ 2147483647 h 281"/>
              <a:gd name="T24" fmla="*/ 2147483647 w 479"/>
              <a:gd name="T25" fmla="*/ 2147483647 h 281"/>
              <a:gd name="T26" fmla="*/ 2147483647 w 479"/>
              <a:gd name="T27" fmla="*/ 2147483647 h 281"/>
              <a:gd name="T28" fmla="*/ 2147483647 w 479"/>
              <a:gd name="T29" fmla="*/ 2147483647 h 281"/>
              <a:gd name="T30" fmla="*/ 2147483647 w 479"/>
              <a:gd name="T31" fmla="*/ 2147483647 h 281"/>
              <a:gd name="T32" fmla="*/ 2147483647 w 479"/>
              <a:gd name="T33" fmla="*/ 2147483647 h 281"/>
              <a:gd name="T34" fmla="*/ 2147483647 w 479"/>
              <a:gd name="T35" fmla="*/ 2147483647 h 281"/>
              <a:gd name="T36" fmla="*/ 2147483647 w 479"/>
              <a:gd name="T37" fmla="*/ 2147483647 h 281"/>
              <a:gd name="T38" fmla="*/ 2147483647 w 479"/>
              <a:gd name="T39" fmla="*/ 2147483647 h 281"/>
              <a:gd name="T40" fmla="*/ 2147483647 w 479"/>
              <a:gd name="T41" fmla="*/ 2147483647 h 281"/>
              <a:gd name="T42" fmla="*/ 2147483647 w 479"/>
              <a:gd name="T43" fmla="*/ 2147483647 h 281"/>
              <a:gd name="T44" fmla="*/ 2147483647 w 479"/>
              <a:gd name="T45" fmla="*/ 2147483647 h 281"/>
              <a:gd name="T46" fmla="*/ 2147483647 w 479"/>
              <a:gd name="T47" fmla="*/ 2147483647 h 281"/>
              <a:gd name="T48" fmla="*/ 2147483647 w 479"/>
              <a:gd name="T49" fmla="*/ 2147483647 h 281"/>
              <a:gd name="T50" fmla="*/ 2147483647 w 479"/>
              <a:gd name="T51" fmla="*/ 2147483647 h 281"/>
              <a:gd name="T52" fmla="*/ 2147483647 w 479"/>
              <a:gd name="T53" fmla="*/ 2147483647 h 281"/>
              <a:gd name="T54" fmla="*/ 2147483647 w 479"/>
              <a:gd name="T55" fmla="*/ 2147483647 h 281"/>
              <a:gd name="T56" fmla="*/ 2147483647 w 479"/>
              <a:gd name="T57" fmla="*/ 2147483647 h 281"/>
              <a:gd name="T58" fmla="*/ 2147483647 w 479"/>
              <a:gd name="T59" fmla="*/ 2147483647 h 281"/>
              <a:gd name="T60" fmla="*/ 2147483647 w 479"/>
              <a:gd name="T61" fmla="*/ 2147483647 h 281"/>
              <a:gd name="T62" fmla="*/ 2147483647 w 479"/>
              <a:gd name="T63" fmla="*/ 0 h 281"/>
              <a:gd name="T64" fmla="*/ 2147483647 w 479"/>
              <a:gd name="T65" fmla="*/ 2147483647 h 281"/>
              <a:gd name="T66" fmla="*/ 2147483647 w 479"/>
              <a:gd name="T67" fmla="*/ 1010804040 h 2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79"/>
              <a:gd name="T103" fmla="*/ 0 h 281"/>
              <a:gd name="T104" fmla="*/ 479 w 479"/>
              <a:gd name="T105" fmla="*/ 281 h 2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79" h="281">
                <a:moveTo>
                  <a:pt x="206" y="2"/>
                </a:moveTo>
                <a:lnTo>
                  <a:pt x="164" y="30"/>
                </a:lnTo>
                <a:lnTo>
                  <a:pt x="126" y="40"/>
                </a:lnTo>
                <a:lnTo>
                  <a:pt x="88" y="42"/>
                </a:lnTo>
                <a:lnTo>
                  <a:pt x="88" y="72"/>
                </a:lnTo>
                <a:lnTo>
                  <a:pt x="50" y="96"/>
                </a:lnTo>
                <a:lnTo>
                  <a:pt x="22" y="124"/>
                </a:lnTo>
                <a:lnTo>
                  <a:pt x="12" y="156"/>
                </a:lnTo>
                <a:lnTo>
                  <a:pt x="0" y="176"/>
                </a:lnTo>
                <a:lnTo>
                  <a:pt x="36" y="168"/>
                </a:lnTo>
                <a:lnTo>
                  <a:pt x="56" y="162"/>
                </a:lnTo>
                <a:lnTo>
                  <a:pt x="76" y="164"/>
                </a:lnTo>
                <a:lnTo>
                  <a:pt x="62" y="202"/>
                </a:lnTo>
                <a:lnTo>
                  <a:pt x="90" y="237"/>
                </a:lnTo>
                <a:lnTo>
                  <a:pt x="100" y="281"/>
                </a:lnTo>
                <a:lnTo>
                  <a:pt x="114" y="279"/>
                </a:lnTo>
                <a:lnTo>
                  <a:pt x="182" y="226"/>
                </a:lnTo>
                <a:lnTo>
                  <a:pt x="232" y="226"/>
                </a:lnTo>
                <a:lnTo>
                  <a:pt x="258" y="245"/>
                </a:lnTo>
                <a:lnTo>
                  <a:pt x="300" y="277"/>
                </a:lnTo>
                <a:lnTo>
                  <a:pt x="338" y="202"/>
                </a:lnTo>
                <a:lnTo>
                  <a:pt x="402" y="212"/>
                </a:lnTo>
                <a:lnTo>
                  <a:pt x="414" y="194"/>
                </a:lnTo>
                <a:lnTo>
                  <a:pt x="449" y="152"/>
                </a:lnTo>
                <a:lnTo>
                  <a:pt x="479" y="148"/>
                </a:lnTo>
                <a:lnTo>
                  <a:pt x="443" y="126"/>
                </a:lnTo>
                <a:lnTo>
                  <a:pt x="429" y="126"/>
                </a:lnTo>
                <a:lnTo>
                  <a:pt x="398" y="94"/>
                </a:lnTo>
                <a:lnTo>
                  <a:pt x="388" y="72"/>
                </a:lnTo>
                <a:lnTo>
                  <a:pt x="400" y="58"/>
                </a:lnTo>
                <a:lnTo>
                  <a:pt x="384" y="20"/>
                </a:lnTo>
                <a:lnTo>
                  <a:pt x="364" y="0"/>
                </a:lnTo>
                <a:lnTo>
                  <a:pt x="306" y="24"/>
                </a:lnTo>
                <a:lnTo>
                  <a:pt x="206" y="2"/>
                </a:lnTo>
                <a:close/>
              </a:path>
            </a:pathLst>
          </a:custGeom>
          <a:solidFill>
            <a:srgbClr val="80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3562350" y="4873625"/>
            <a:ext cx="149225" cy="261938"/>
          </a:xfrm>
          <a:custGeom>
            <a:avLst/>
            <a:gdLst>
              <a:gd name="T0" fmla="*/ 2147483647 w 188"/>
              <a:gd name="T1" fmla="*/ 0 h 331"/>
              <a:gd name="T2" fmla="*/ 2147483647 w 188"/>
              <a:gd name="T3" fmla="*/ 2147483647 h 331"/>
              <a:gd name="T4" fmla="*/ 2147483647 w 188"/>
              <a:gd name="T5" fmla="*/ 2147483647 h 331"/>
              <a:gd name="T6" fmla="*/ 2147483647 w 188"/>
              <a:gd name="T7" fmla="*/ 2147483647 h 331"/>
              <a:gd name="T8" fmla="*/ 2147483647 w 188"/>
              <a:gd name="T9" fmla="*/ 2147483647 h 331"/>
              <a:gd name="T10" fmla="*/ 0 w 188"/>
              <a:gd name="T11" fmla="*/ 2147483647 h 331"/>
              <a:gd name="T12" fmla="*/ 2147483647 w 188"/>
              <a:gd name="T13" fmla="*/ 2147483647 h 331"/>
              <a:gd name="T14" fmla="*/ 2147483647 w 188"/>
              <a:gd name="T15" fmla="*/ 2147483647 h 331"/>
              <a:gd name="T16" fmla="*/ 2147483647 w 188"/>
              <a:gd name="T17" fmla="*/ 2147483647 h 331"/>
              <a:gd name="T18" fmla="*/ 2147483647 w 188"/>
              <a:gd name="T19" fmla="*/ 2147483647 h 331"/>
              <a:gd name="T20" fmla="*/ 2147483647 w 188"/>
              <a:gd name="T21" fmla="*/ 2147483647 h 331"/>
              <a:gd name="T22" fmla="*/ 2147483647 w 188"/>
              <a:gd name="T23" fmla="*/ 2147483647 h 331"/>
              <a:gd name="T24" fmla="*/ 2147483647 w 188"/>
              <a:gd name="T25" fmla="*/ 2147483647 h 331"/>
              <a:gd name="T26" fmla="*/ 2147483647 w 188"/>
              <a:gd name="T27" fmla="*/ 2147483647 h 331"/>
              <a:gd name="T28" fmla="*/ 2147483647 w 188"/>
              <a:gd name="T29" fmla="*/ 2147483647 h 331"/>
              <a:gd name="T30" fmla="*/ 2147483647 w 188"/>
              <a:gd name="T31" fmla="*/ 2147483647 h 331"/>
              <a:gd name="T32" fmla="*/ 2147483647 w 188"/>
              <a:gd name="T33" fmla="*/ 2147483647 h 331"/>
              <a:gd name="T34" fmla="*/ 2147483647 w 188"/>
              <a:gd name="T35" fmla="*/ 2147483647 h 331"/>
              <a:gd name="T36" fmla="*/ 2147483647 w 188"/>
              <a:gd name="T37" fmla="*/ 2147483647 h 331"/>
              <a:gd name="T38" fmla="*/ 2147483647 w 188"/>
              <a:gd name="T39" fmla="*/ 2147483647 h 331"/>
              <a:gd name="T40" fmla="*/ 2147483647 w 188"/>
              <a:gd name="T41" fmla="*/ 2147483647 h 331"/>
              <a:gd name="T42" fmla="*/ 2147483647 w 188"/>
              <a:gd name="T43" fmla="*/ 2147483647 h 331"/>
              <a:gd name="T44" fmla="*/ 2147483647 w 188"/>
              <a:gd name="T45" fmla="*/ 2147483647 h 331"/>
              <a:gd name="T46" fmla="*/ 2147483647 w 188"/>
              <a:gd name="T47" fmla="*/ 2147483647 h 331"/>
              <a:gd name="T48" fmla="*/ 2147483647 w 188"/>
              <a:gd name="T49" fmla="*/ 2147483647 h 331"/>
              <a:gd name="T50" fmla="*/ 2147483647 w 188"/>
              <a:gd name="T51" fmla="*/ 2147483647 h 331"/>
              <a:gd name="T52" fmla="*/ 2147483647 w 188"/>
              <a:gd name="T53" fmla="*/ 2147483647 h 331"/>
              <a:gd name="T54" fmla="*/ 2147483647 w 188"/>
              <a:gd name="T55" fmla="*/ 2147483647 h 331"/>
              <a:gd name="T56" fmla="*/ 2147483647 w 188"/>
              <a:gd name="T57" fmla="*/ 991338024 h 331"/>
              <a:gd name="T58" fmla="*/ 2147483647 w 188"/>
              <a:gd name="T59" fmla="*/ 0 h 33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8"/>
              <a:gd name="T91" fmla="*/ 0 h 331"/>
              <a:gd name="T92" fmla="*/ 188 w 188"/>
              <a:gd name="T93" fmla="*/ 331 h 33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8" h="331">
                <a:moveTo>
                  <a:pt x="138" y="0"/>
                </a:moveTo>
                <a:lnTo>
                  <a:pt x="106" y="22"/>
                </a:lnTo>
                <a:lnTo>
                  <a:pt x="86" y="56"/>
                </a:lnTo>
                <a:lnTo>
                  <a:pt x="32" y="56"/>
                </a:lnTo>
                <a:lnTo>
                  <a:pt x="14" y="42"/>
                </a:lnTo>
                <a:lnTo>
                  <a:pt x="0" y="68"/>
                </a:lnTo>
                <a:lnTo>
                  <a:pt x="22" y="116"/>
                </a:lnTo>
                <a:lnTo>
                  <a:pt x="36" y="139"/>
                </a:lnTo>
                <a:lnTo>
                  <a:pt x="36" y="157"/>
                </a:lnTo>
                <a:lnTo>
                  <a:pt x="10" y="171"/>
                </a:lnTo>
                <a:lnTo>
                  <a:pt x="32" y="183"/>
                </a:lnTo>
                <a:lnTo>
                  <a:pt x="32" y="219"/>
                </a:lnTo>
                <a:lnTo>
                  <a:pt x="22" y="239"/>
                </a:lnTo>
                <a:lnTo>
                  <a:pt x="14" y="273"/>
                </a:lnTo>
                <a:lnTo>
                  <a:pt x="34" y="319"/>
                </a:lnTo>
                <a:lnTo>
                  <a:pt x="50" y="331"/>
                </a:lnTo>
                <a:lnTo>
                  <a:pt x="72" y="323"/>
                </a:lnTo>
                <a:lnTo>
                  <a:pt x="72" y="297"/>
                </a:lnTo>
                <a:lnTo>
                  <a:pt x="84" y="267"/>
                </a:lnTo>
                <a:lnTo>
                  <a:pt x="138" y="271"/>
                </a:lnTo>
                <a:lnTo>
                  <a:pt x="160" y="257"/>
                </a:lnTo>
                <a:lnTo>
                  <a:pt x="162" y="223"/>
                </a:lnTo>
                <a:lnTo>
                  <a:pt x="188" y="175"/>
                </a:lnTo>
                <a:lnTo>
                  <a:pt x="174" y="141"/>
                </a:lnTo>
                <a:lnTo>
                  <a:pt x="186" y="118"/>
                </a:lnTo>
                <a:lnTo>
                  <a:pt x="186" y="88"/>
                </a:lnTo>
                <a:lnTo>
                  <a:pt x="172" y="50"/>
                </a:lnTo>
                <a:lnTo>
                  <a:pt x="172" y="26"/>
                </a:lnTo>
                <a:lnTo>
                  <a:pt x="156" y="2"/>
                </a:lnTo>
                <a:lnTo>
                  <a:pt x="138" y="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3625850" y="4691063"/>
            <a:ext cx="85725" cy="166687"/>
          </a:xfrm>
          <a:custGeom>
            <a:avLst/>
            <a:gdLst>
              <a:gd name="T0" fmla="*/ 2147483647 w 108"/>
              <a:gd name="T1" fmla="*/ 0 h 210"/>
              <a:gd name="T2" fmla="*/ 2147483647 w 108"/>
              <a:gd name="T3" fmla="*/ 2147483647 h 210"/>
              <a:gd name="T4" fmla="*/ 2147483647 w 108"/>
              <a:gd name="T5" fmla="*/ 2147483647 h 210"/>
              <a:gd name="T6" fmla="*/ 2147483647 w 108"/>
              <a:gd name="T7" fmla="*/ 2147483647 h 210"/>
              <a:gd name="T8" fmla="*/ 0 w 108"/>
              <a:gd name="T9" fmla="*/ 2147483647 h 210"/>
              <a:gd name="T10" fmla="*/ 1000502145 w 108"/>
              <a:gd name="T11" fmla="*/ 2147483647 h 210"/>
              <a:gd name="T12" fmla="*/ 2147483647 w 108"/>
              <a:gd name="T13" fmla="*/ 2147483647 h 210"/>
              <a:gd name="T14" fmla="*/ 2000374054 w 108"/>
              <a:gd name="T15" fmla="*/ 2147483647 h 210"/>
              <a:gd name="T16" fmla="*/ 2147483647 w 108"/>
              <a:gd name="T17" fmla="*/ 2147483647 h 210"/>
              <a:gd name="T18" fmla="*/ 2147483647 w 108"/>
              <a:gd name="T19" fmla="*/ 2147483647 h 210"/>
              <a:gd name="T20" fmla="*/ 2147483647 w 108"/>
              <a:gd name="T21" fmla="*/ 2147483647 h 210"/>
              <a:gd name="T22" fmla="*/ 2147483647 w 108"/>
              <a:gd name="T23" fmla="*/ 2147483647 h 210"/>
              <a:gd name="T24" fmla="*/ 2147483647 w 108"/>
              <a:gd name="T25" fmla="*/ 2147483647 h 210"/>
              <a:gd name="T26" fmla="*/ 2147483647 w 108"/>
              <a:gd name="T27" fmla="*/ 2147483647 h 210"/>
              <a:gd name="T28" fmla="*/ 2147483647 w 108"/>
              <a:gd name="T29" fmla="*/ 0 h 2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210"/>
              <a:gd name="T47" fmla="*/ 108 w 108"/>
              <a:gd name="T48" fmla="*/ 210 h 2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210">
                <a:moveTo>
                  <a:pt x="92" y="0"/>
                </a:moveTo>
                <a:lnTo>
                  <a:pt x="92" y="38"/>
                </a:lnTo>
                <a:lnTo>
                  <a:pt x="70" y="60"/>
                </a:lnTo>
                <a:lnTo>
                  <a:pt x="44" y="48"/>
                </a:lnTo>
                <a:lnTo>
                  <a:pt x="0" y="74"/>
                </a:lnTo>
                <a:lnTo>
                  <a:pt x="2" y="152"/>
                </a:lnTo>
                <a:lnTo>
                  <a:pt x="16" y="174"/>
                </a:lnTo>
                <a:lnTo>
                  <a:pt x="4" y="186"/>
                </a:lnTo>
                <a:lnTo>
                  <a:pt x="30" y="210"/>
                </a:lnTo>
                <a:lnTo>
                  <a:pt x="80" y="208"/>
                </a:lnTo>
                <a:lnTo>
                  <a:pt x="64" y="176"/>
                </a:lnTo>
                <a:lnTo>
                  <a:pt x="80" y="152"/>
                </a:lnTo>
                <a:lnTo>
                  <a:pt x="108" y="130"/>
                </a:lnTo>
                <a:lnTo>
                  <a:pt x="108" y="14"/>
                </a:lnTo>
                <a:lnTo>
                  <a:pt x="92" y="0"/>
                </a:lnTo>
                <a:close/>
              </a:path>
            </a:pathLst>
          </a:custGeom>
          <a:solidFill>
            <a:srgbClr val="E0406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3948113" y="5213350"/>
            <a:ext cx="287337" cy="157163"/>
          </a:xfrm>
          <a:custGeom>
            <a:avLst/>
            <a:gdLst>
              <a:gd name="T0" fmla="*/ 2147483647 w 363"/>
              <a:gd name="T1" fmla="*/ 2147483647 h 197"/>
              <a:gd name="T2" fmla="*/ 2147483647 w 363"/>
              <a:gd name="T3" fmla="*/ 2147483647 h 197"/>
              <a:gd name="T4" fmla="*/ 2147483647 w 363"/>
              <a:gd name="T5" fmla="*/ 2147483647 h 197"/>
              <a:gd name="T6" fmla="*/ 2147483647 w 363"/>
              <a:gd name="T7" fmla="*/ 2147483647 h 197"/>
              <a:gd name="T8" fmla="*/ 2147483647 w 363"/>
              <a:gd name="T9" fmla="*/ 2147483647 h 197"/>
              <a:gd name="T10" fmla="*/ 2147483647 w 363"/>
              <a:gd name="T11" fmla="*/ 0 h 197"/>
              <a:gd name="T12" fmla="*/ 2147483647 w 363"/>
              <a:gd name="T13" fmla="*/ 2147483647 h 197"/>
              <a:gd name="T14" fmla="*/ 2147483647 w 363"/>
              <a:gd name="T15" fmla="*/ 2147483647 h 197"/>
              <a:gd name="T16" fmla="*/ 2147483647 w 363"/>
              <a:gd name="T17" fmla="*/ 2147483647 h 197"/>
              <a:gd name="T18" fmla="*/ 0 w 363"/>
              <a:gd name="T19" fmla="*/ 2147483647 h 197"/>
              <a:gd name="T20" fmla="*/ 2147483647 w 363"/>
              <a:gd name="T21" fmla="*/ 2147483647 h 197"/>
              <a:gd name="T22" fmla="*/ 2147483647 w 363"/>
              <a:gd name="T23" fmla="*/ 2147483647 h 197"/>
              <a:gd name="T24" fmla="*/ 2147483647 w 363"/>
              <a:gd name="T25" fmla="*/ 2147483647 h 197"/>
              <a:gd name="T26" fmla="*/ 2147483647 w 363"/>
              <a:gd name="T27" fmla="*/ 2147483647 h 197"/>
              <a:gd name="T28" fmla="*/ 2147483647 w 363"/>
              <a:gd name="T29" fmla="*/ 2147483647 h 197"/>
              <a:gd name="T30" fmla="*/ 2147483647 w 363"/>
              <a:gd name="T31" fmla="*/ 2147483647 h 197"/>
              <a:gd name="T32" fmla="*/ 2147483647 w 363"/>
              <a:gd name="T33" fmla="*/ 2147483647 h 197"/>
              <a:gd name="T34" fmla="*/ 2147483647 w 363"/>
              <a:gd name="T35" fmla="*/ 2147483647 h 197"/>
              <a:gd name="T36" fmla="*/ 2147483647 w 363"/>
              <a:gd name="T37" fmla="*/ 2147483647 h 197"/>
              <a:gd name="T38" fmla="*/ 2147483647 w 363"/>
              <a:gd name="T39" fmla="*/ 2147483647 h 197"/>
              <a:gd name="T40" fmla="*/ 2147483647 w 363"/>
              <a:gd name="T41" fmla="*/ 2147483647 h 197"/>
              <a:gd name="T42" fmla="*/ 2147483647 w 363"/>
              <a:gd name="T43" fmla="*/ 2147483647 h 197"/>
              <a:gd name="T44" fmla="*/ 2147483647 w 363"/>
              <a:gd name="T45" fmla="*/ 2147483647 h 197"/>
              <a:gd name="T46" fmla="*/ 2147483647 w 363"/>
              <a:gd name="T47" fmla="*/ 2147483647 h 197"/>
              <a:gd name="T48" fmla="*/ 2147483647 w 363"/>
              <a:gd name="T49" fmla="*/ 2147483647 h 197"/>
              <a:gd name="T50" fmla="*/ 2147483647 w 363"/>
              <a:gd name="T51" fmla="*/ 2147483647 h 19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63"/>
              <a:gd name="T79" fmla="*/ 0 h 197"/>
              <a:gd name="T80" fmla="*/ 363 w 363"/>
              <a:gd name="T81" fmla="*/ 197 h 19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63" h="197">
                <a:moveTo>
                  <a:pt x="330" y="6"/>
                </a:moveTo>
                <a:lnTo>
                  <a:pt x="280" y="6"/>
                </a:lnTo>
                <a:lnTo>
                  <a:pt x="242" y="34"/>
                </a:lnTo>
                <a:lnTo>
                  <a:pt x="192" y="18"/>
                </a:lnTo>
                <a:lnTo>
                  <a:pt x="98" y="20"/>
                </a:lnTo>
                <a:lnTo>
                  <a:pt x="78" y="0"/>
                </a:lnTo>
                <a:lnTo>
                  <a:pt x="66" y="16"/>
                </a:lnTo>
                <a:lnTo>
                  <a:pt x="32" y="8"/>
                </a:lnTo>
                <a:lnTo>
                  <a:pt x="16" y="18"/>
                </a:lnTo>
                <a:lnTo>
                  <a:pt x="0" y="58"/>
                </a:lnTo>
                <a:lnTo>
                  <a:pt x="20" y="95"/>
                </a:lnTo>
                <a:lnTo>
                  <a:pt x="26" y="83"/>
                </a:lnTo>
                <a:lnTo>
                  <a:pt x="80" y="111"/>
                </a:lnTo>
                <a:lnTo>
                  <a:pt x="154" y="129"/>
                </a:lnTo>
                <a:lnTo>
                  <a:pt x="170" y="145"/>
                </a:lnTo>
                <a:lnTo>
                  <a:pt x="206" y="145"/>
                </a:lnTo>
                <a:lnTo>
                  <a:pt x="254" y="195"/>
                </a:lnTo>
                <a:lnTo>
                  <a:pt x="290" y="181"/>
                </a:lnTo>
                <a:lnTo>
                  <a:pt x="324" y="197"/>
                </a:lnTo>
                <a:lnTo>
                  <a:pt x="332" y="161"/>
                </a:lnTo>
                <a:lnTo>
                  <a:pt x="324" y="123"/>
                </a:lnTo>
                <a:lnTo>
                  <a:pt x="308" y="93"/>
                </a:lnTo>
                <a:lnTo>
                  <a:pt x="332" y="50"/>
                </a:lnTo>
                <a:lnTo>
                  <a:pt x="353" y="24"/>
                </a:lnTo>
                <a:lnTo>
                  <a:pt x="363" y="6"/>
                </a:lnTo>
                <a:lnTo>
                  <a:pt x="330" y="6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3492500" y="4292600"/>
            <a:ext cx="992188" cy="958850"/>
          </a:xfrm>
          <a:custGeom>
            <a:avLst/>
            <a:gdLst>
              <a:gd name="T0" fmla="*/ 2147483647 w 1250"/>
              <a:gd name="T1" fmla="*/ 2147483647 h 1209"/>
              <a:gd name="T2" fmla="*/ 2147483647 w 1250"/>
              <a:gd name="T3" fmla="*/ 2147483647 h 1209"/>
              <a:gd name="T4" fmla="*/ 2147483647 w 1250"/>
              <a:gd name="T5" fmla="*/ 2147483647 h 1209"/>
              <a:gd name="T6" fmla="*/ 2147483647 w 1250"/>
              <a:gd name="T7" fmla="*/ 2147483647 h 1209"/>
              <a:gd name="T8" fmla="*/ 0 w 1250"/>
              <a:gd name="T9" fmla="*/ 2147483647 h 1209"/>
              <a:gd name="T10" fmla="*/ 0 w 1250"/>
              <a:gd name="T11" fmla="*/ 2147483647 h 1209"/>
              <a:gd name="T12" fmla="*/ 2147483647 w 1250"/>
              <a:gd name="T13" fmla="*/ 2147483647 h 1209"/>
              <a:gd name="T14" fmla="*/ 2147483647 w 1250"/>
              <a:gd name="T15" fmla="*/ 2147483647 h 1209"/>
              <a:gd name="T16" fmla="*/ 2147483647 w 1250"/>
              <a:gd name="T17" fmla="*/ 2147483647 h 1209"/>
              <a:gd name="T18" fmla="*/ 2147483647 w 1250"/>
              <a:gd name="T19" fmla="*/ 2147483647 h 1209"/>
              <a:gd name="T20" fmla="*/ 2147483647 w 1250"/>
              <a:gd name="T21" fmla="*/ 2147483647 h 1209"/>
              <a:gd name="T22" fmla="*/ 2147483647 w 1250"/>
              <a:gd name="T23" fmla="*/ 2147483647 h 1209"/>
              <a:gd name="T24" fmla="*/ 2147483647 w 1250"/>
              <a:gd name="T25" fmla="*/ 2147483647 h 1209"/>
              <a:gd name="T26" fmla="*/ 2147483647 w 1250"/>
              <a:gd name="T27" fmla="*/ 2147483647 h 1209"/>
              <a:gd name="T28" fmla="*/ 2147483647 w 1250"/>
              <a:gd name="T29" fmla="*/ 2147483647 h 1209"/>
              <a:gd name="T30" fmla="*/ 2147483647 w 1250"/>
              <a:gd name="T31" fmla="*/ 2147483647 h 1209"/>
              <a:gd name="T32" fmla="*/ 2147483647 w 1250"/>
              <a:gd name="T33" fmla="*/ 2147483647 h 1209"/>
              <a:gd name="T34" fmla="*/ 2147483647 w 1250"/>
              <a:gd name="T35" fmla="*/ 2147483647 h 1209"/>
              <a:gd name="T36" fmla="*/ 2147483647 w 1250"/>
              <a:gd name="T37" fmla="*/ 2147483647 h 1209"/>
              <a:gd name="T38" fmla="*/ 2147483647 w 1250"/>
              <a:gd name="T39" fmla="*/ 2147483647 h 1209"/>
              <a:gd name="T40" fmla="*/ 2147483647 w 1250"/>
              <a:gd name="T41" fmla="*/ 2147483647 h 1209"/>
              <a:gd name="T42" fmla="*/ 2147483647 w 1250"/>
              <a:gd name="T43" fmla="*/ 2147483647 h 1209"/>
              <a:gd name="T44" fmla="*/ 2147483647 w 1250"/>
              <a:gd name="T45" fmla="*/ 2147483647 h 1209"/>
              <a:gd name="T46" fmla="*/ 2147483647 w 1250"/>
              <a:gd name="T47" fmla="*/ 2147483647 h 1209"/>
              <a:gd name="T48" fmla="*/ 2147483647 w 1250"/>
              <a:gd name="T49" fmla="*/ 2147483647 h 1209"/>
              <a:gd name="T50" fmla="*/ 2147483647 w 1250"/>
              <a:gd name="T51" fmla="*/ 2147483647 h 1209"/>
              <a:gd name="T52" fmla="*/ 2147483647 w 1250"/>
              <a:gd name="T53" fmla="*/ 2147483647 h 1209"/>
              <a:gd name="T54" fmla="*/ 2147483647 w 1250"/>
              <a:gd name="T55" fmla="*/ 2147483647 h 1209"/>
              <a:gd name="T56" fmla="*/ 2147483647 w 1250"/>
              <a:gd name="T57" fmla="*/ 2147483647 h 1209"/>
              <a:gd name="T58" fmla="*/ 2147483647 w 1250"/>
              <a:gd name="T59" fmla="*/ 2147483647 h 1209"/>
              <a:gd name="T60" fmla="*/ 2147483647 w 1250"/>
              <a:gd name="T61" fmla="*/ 2147483647 h 1209"/>
              <a:gd name="T62" fmla="*/ 2147483647 w 1250"/>
              <a:gd name="T63" fmla="*/ 2147483647 h 1209"/>
              <a:gd name="T64" fmla="*/ 2147483647 w 1250"/>
              <a:gd name="T65" fmla="*/ 2147483647 h 1209"/>
              <a:gd name="T66" fmla="*/ 2147483647 w 1250"/>
              <a:gd name="T67" fmla="*/ 2147483647 h 1209"/>
              <a:gd name="T68" fmla="*/ 2147483647 w 1250"/>
              <a:gd name="T69" fmla="*/ 2147483647 h 1209"/>
              <a:gd name="T70" fmla="*/ 2147483647 w 1250"/>
              <a:gd name="T71" fmla="*/ 2147483647 h 1209"/>
              <a:gd name="T72" fmla="*/ 2147483647 w 1250"/>
              <a:gd name="T73" fmla="*/ 2147483647 h 1209"/>
              <a:gd name="T74" fmla="*/ 2147483647 w 1250"/>
              <a:gd name="T75" fmla="*/ 2147483647 h 1209"/>
              <a:gd name="T76" fmla="*/ 2147483647 w 1250"/>
              <a:gd name="T77" fmla="*/ 2147483647 h 1209"/>
              <a:gd name="T78" fmla="*/ 2147483647 w 1250"/>
              <a:gd name="T79" fmla="*/ 2147483647 h 1209"/>
              <a:gd name="T80" fmla="*/ 2147483647 w 1250"/>
              <a:gd name="T81" fmla="*/ 2147483647 h 1209"/>
              <a:gd name="T82" fmla="*/ 2147483647 w 1250"/>
              <a:gd name="T83" fmla="*/ 2147483647 h 1209"/>
              <a:gd name="T84" fmla="*/ 2147483647 w 1250"/>
              <a:gd name="T85" fmla="*/ 2147483647 h 1209"/>
              <a:gd name="T86" fmla="*/ 2147483647 w 1250"/>
              <a:gd name="T87" fmla="*/ 2147483647 h 1209"/>
              <a:gd name="T88" fmla="*/ 2147483647 w 1250"/>
              <a:gd name="T89" fmla="*/ 2147483647 h 1209"/>
              <a:gd name="T90" fmla="*/ 2147483647 w 1250"/>
              <a:gd name="T91" fmla="*/ 2147483647 h 1209"/>
              <a:gd name="T92" fmla="*/ 2147483647 w 1250"/>
              <a:gd name="T93" fmla="*/ 2147483647 h 1209"/>
              <a:gd name="T94" fmla="*/ 2147483647 w 1250"/>
              <a:gd name="T95" fmla="*/ 2147483647 h 1209"/>
              <a:gd name="T96" fmla="*/ 2147483647 w 1250"/>
              <a:gd name="T97" fmla="*/ 0 h 1209"/>
              <a:gd name="T98" fmla="*/ 2147483647 w 1250"/>
              <a:gd name="T99" fmla="*/ 2147483647 h 1209"/>
              <a:gd name="T100" fmla="*/ 2147483647 w 1250"/>
              <a:gd name="T101" fmla="*/ 2147483647 h 1209"/>
              <a:gd name="T102" fmla="*/ 2147483647 w 1250"/>
              <a:gd name="T103" fmla="*/ 2147483647 h 120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50"/>
              <a:gd name="T157" fmla="*/ 0 h 1209"/>
              <a:gd name="T158" fmla="*/ 1250 w 1250"/>
              <a:gd name="T159" fmla="*/ 1209 h 120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50" h="1209">
                <a:moveTo>
                  <a:pt x="270" y="88"/>
                </a:moveTo>
                <a:lnTo>
                  <a:pt x="234" y="159"/>
                </a:lnTo>
                <a:lnTo>
                  <a:pt x="168" y="110"/>
                </a:lnTo>
                <a:lnTo>
                  <a:pt x="116" y="112"/>
                </a:lnTo>
                <a:lnTo>
                  <a:pt x="50" y="165"/>
                </a:lnTo>
                <a:lnTo>
                  <a:pt x="34" y="165"/>
                </a:lnTo>
                <a:lnTo>
                  <a:pt x="34" y="209"/>
                </a:lnTo>
                <a:lnTo>
                  <a:pt x="20" y="219"/>
                </a:lnTo>
                <a:lnTo>
                  <a:pt x="0" y="225"/>
                </a:lnTo>
                <a:lnTo>
                  <a:pt x="0" y="263"/>
                </a:lnTo>
                <a:lnTo>
                  <a:pt x="8" y="269"/>
                </a:lnTo>
                <a:lnTo>
                  <a:pt x="0" y="287"/>
                </a:lnTo>
                <a:lnTo>
                  <a:pt x="2" y="343"/>
                </a:lnTo>
                <a:lnTo>
                  <a:pt x="22" y="353"/>
                </a:lnTo>
                <a:lnTo>
                  <a:pt x="38" y="385"/>
                </a:lnTo>
                <a:lnTo>
                  <a:pt x="74" y="393"/>
                </a:lnTo>
                <a:lnTo>
                  <a:pt x="96" y="397"/>
                </a:lnTo>
                <a:lnTo>
                  <a:pt x="138" y="369"/>
                </a:lnTo>
                <a:lnTo>
                  <a:pt x="152" y="339"/>
                </a:lnTo>
                <a:lnTo>
                  <a:pt x="188" y="337"/>
                </a:lnTo>
                <a:lnTo>
                  <a:pt x="324" y="391"/>
                </a:lnTo>
                <a:lnTo>
                  <a:pt x="338" y="405"/>
                </a:lnTo>
                <a:lnTo>
                  <a:pt x="367" y="500"/>
                </a:lnTo>
                <a:lnTo>
                  <a:pt x="363" y="528"/>
                </a:lnTo>
                <a:lnTo>
                  <a:pt x="429" y="590"/>
                </a:lnTo>
                <a:lnTo>
                  <a:pt x="441" y="614"/>
                </a:lnTo>
                <a:lnTo>
                  <a:pt x="463" y="614"/>
                </a:lnTo>
                <a:lnTo>
                  <a:pt x="509" y="656"/>
                </a:lnTo>
                <a:lnTo>
                  <a:pt x="549" y="684"/>
                </a:lnTo>
                <a:lnTo>
                  <a:pt x="571" y="724"/>
                </a:lnTo>
                <a:lnTo>
                  <a:pt x="605" y="758"/>
                </a:lnTo>
                <a:lnTo>
                  <a:pt x="689" y="790"/>
                </a:lnTo>
                <a:lnTo>
                  <a:pt x="775" y="826"/>
                </a:lnTo>
                <a:lnTo>
                  <a:pt x="833" y="836"/>
                </a:lnTo>
                <a:lnTo>
                  <a:pt x="849" y="881"/>
                </a:lnTo>
                <a:lnTo>
                  <a:pt x="847" y="913"/>
                </a:lnTo>
                <a:lnTo>
                  <a:pt x="936" y="915"/>
                </a:lnTo>
                <a:lnTo>
                  <a:pt x="960" y="943"/>
                </a:lnTo>
                <a:lnTo>
                  <a:pt x="974" y="1015"/>
                </a:lnTo>
                <a:lnTo>
                  <a:pt x="990" y="1077"/>
                </a:lnTo>
                <a:lnTo>
                  <a:pt x="962" y="1123"/>
                </a:lnTo>
                <a:lnTo>
                  <a:pt x="966" y="1139"/>
                </a:lnTo>
                <a:lnTo>
                  <a:pt x="948" y="1175"/>
                </a:lnTo>
                <a:lnTo>
                  <a:pt x="930" y="1177"/>
                </a:lnTo>
                <a:lnTo>
                  <a:pt x="936" y="1209"/>
                </a:lnTo>
                <a:lnTo>
                  <a:pt x="1002" y="1209"/>
                </a:lnTo>
                <a:lnTo>
                  <a:pt x="994" y="1171"/>
                </a:lnTo>
                <a:lnTo>
                  <a:pt x="1036" y="1159"/>
                </a:lnTo>
                <a:lnTo>
                  <a:pt x="1044" y="1119"/>
                </a:lnTo>
                <a:lnTo>
                  <a:pt x="1038" y="1091"/>
                </a:lnTo>
                <a:lnTo>
                  <a:pt x="1076" y="1073"/>
                </a:lnTo>
                <a:lnTo>
                  <a:pt x="1106" y="1077"/>
                </a:lnTo>
                <a:lnTo>
                  <a:pt x="1118" y="1073"/>
                </a:lnTo>
                <a:lnTo>
                  <a:pt x="1116" y="1049"/>
                </a:lnTo>
                <a:lnTo>
                  <a:pt x="1102" y="983"/>
                </a:lnTo>
                <a:lnTo>
                  <a:pt x="1044" y="965"/>
                </a:lnTo>
                <a:lnTo>
                  <a:pt x="1042" y="937"/>
                </a:lnTo>
                <a:lnTo>
                  <a:pt x="1066" y="893"/>
                </a:lnTo>
                <a:lnTo>
                  <a:pt x="1088" y="866"/>
                </a:lnTo>
                <a:lnTo>
                  <a:pt x="1102" y="879"/>
                </a:lnTo>
                <a:lnTo>
                  <a:pt x="1164" y="889"/>
                </a:lnTo>
                <a:lnTo>
                  <a:pt x="1210" y="955"/>
                </a:lnTo>
                <a:lnTo>
                  <a:pt x="1220" y="953"/>
                </a:lnTo>
                <a:lnTo>
                  <a:pt x="1250" y="911"/>
                </a:lnTo>
                <a:lnTo>
                  <a:pt x="1208" y="840"/>
                </a:lnTo>
                <a:lnTo>
                  <a:pt x="1174" y="828"/>
                </a:lnTo>
                <a:lnTo>
                  <a:pt x="1128" y="798"/>
                </a:lnTo>
                <a:lnTo>
                  <a:pt x="1084" y="786"/>
                </a:lnTo>
                <a:lnTo>
                  <a:pt x="1038" y="762"/>
                </a:lnTo>
                <a:lnTo>
                  <a:pt x="970" y="744"/>
                </a:lnTo>
                <a:lnTo>
                  <a:pt x="948" y="728"/>
                </a:lnTo>
                <a:lnTo>
                  <a:pt x="984" y="714"/>
                </a:lnTo>
                <a:lnTo>
                  <a:pt x="998" y="692"/>
                </a:lnTo>
                <a:lnTo>
                  <a:pt x="988" y="686"/>
                </a:lnTo>
                <a:lnTo>
                  <a:pt x="881" y="686"/>
                </a:lnTo>
                <a:lnTo>
                  <a:pt x="843" y="658"/>
                </a:lnTo>
                <a:lnTo>
                  <a:pt x="807" y="660"/>
                </a:lnTo>
                <a:lnTo>
                  <a:pt x="755" y="582"/>
                </a:lnTo>
                <a:lnTo>
                  <a:pt x="757" y="530"/>
                </a:lnTo>
                <a:lnTo>
                  <a:pt x="741" y="502"/>
                </a:lnTo>
                <a:lnTo>
                  <a:pt x="717" y="498"/>
                </a:lnTo>
                <a:lnTo>
                  <a:pt x="715" y="457"/>
                </a:lnTo>
                <a:lnTo>
                  <a:pt x="679" y="429"/>
                </a:lnTo>
                <a:lnTo>
                  <a:pt x="633" y="407"/>
                </a:lnTo>
                <a:lnTo>
                  <a:pt x="601" y="385"/>
                </a:lnTo>
                <a:lnTo>
                  <a:pt x="565" y="321"/>
                </a:lnTo>
                <a:lnTo>
                  <a:pt x="563" y="297"/>
                </a:lnTo>
                <a:lnTo>
                  <a:pt x="593" y="279"/>
                </a:lnTo>
                <a:lnTo>
                  <a:pt x="591" y="199"/>
                </a:lnTo>
                <a:lnTo>
                  <a:pt x="621" y="189"/>
                </a:lnTo>
                <a:lnTo>
                  <a:pt x="731" y="189"/>
                </a:lnTo>
                <a:lnTo>
                  <a:pt x="743" y="185"/>
                </a:lnTo>
                <a:lnTo>
                  <a:pt x="761" y="173"/>
                </a:lnTo>
                <a:lnTo>
                  <a:pt x="735" y="114"/>
                </a:lnTo>
                <a:lnTo>
                  <a:pt x="739" y="58"/>
                </a:lnTo>
                <a:lnTo>
                  <a:pt x="679" y="50"/>
                </a:lnTo>
                <a:lnTo>
                  <a:pt x="607" y="38"/>
                </a:lnTo>
                <a:lnTo>
                  <a:pt x="567" y="0"/>
                </a:lnTo>
                <a:lnTo>
                  <a:pt x="503" y="10"/>
                </a:lnTo>
                <a:lnTo>
                  <a:pt x="451" y="22"/>
                </a:lnTo>
                <a:lnTo>
                  <a:pt x="413" y="34"/>
                </a:lnTo>
                <a:lnTo>
                  <a:pt x="385" y="38"/>
                </a:lnTo>
                <a:lnTo>
                  <a:pt x="336" y="98"/>
                </a:lnTo>
                <a:lnTo>
                  <a:pt x="270" y="88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b="1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4787900" y="3860800"/>
            <a:ext cx="1152525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bg-BG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V="1">
            <a:off x="1619250" y="5229225"/>
            <a:ext cx="627063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bg-BG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 flipV="1">
            <a:off x="3924300" y="3933825"/>
            <a:ext cx="3024188" cy="1366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bg-BG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V="1">
            <a:off x="1187450" y="3860800"/>
            <a:ext cx="21605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bg-BG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 flipV="1">
            <a:off x="3505200" y="3733800"/>
            <a:ext cx="2362200" cy="55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bg-BG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3886200" y="3141663"/>
            <a:ext cx="2054225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bg-BG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>
            <a:off x="4267200" y="2636838"/>
            <a:ext cx="1528763" cy="487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bg-BG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5292725" y="1628775"/>
            <a:ext cx="10795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bg-BG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4067175" y="1628775"/>
            <a:ext cx="21590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bg-BG"/>
          </a:p>
        </p:txBody>
      </p:sp>
      <p:sp>
        <p:nvSpPr>
          <p:cNvPr id="61" name="Заглавие 112"/>
          <p:cNvSpPr txBox="1">
            <a:spLocks/>
          </p:cNvSpPr>
          <p:nvPr/>
        </p:nvSpPr>
        <p:spPr>
          <a:xfrm>
            <a:off x="457200" y="189310"/>
            <a:ext cx="8229600" cy="863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 smtClean="0"/>
              <a:t>европейски</a:t>
            </a:r>
            <a:r>
              <a:rPr lang="en-US" sz="2800" dirty="0" smtClean="0"/>
              <a:t> HTA </a:t>
            </a:r>
            <a:r>
              <a:rPr lang="bg-BG" sz="2800" dirty="0" smtClean="0"/>
              <a:t>агенции -</a:t>
            </a:r>
            <a:r>
              <a:rPr lang="en-US" sz="2800" dirty="0" smtClean="0"/>
              <a:t> 2010</a:t>
            </a:r>
            <a:endParaRPr lang="bg-BG" sz="2800" dirty="0"/>
          </a:p>
        </p:txBody>
      </p:sp>
      <p:pic>
        <p:nvPicPr>
          <p:cNvPr id="64" name="Picture 6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F1DE"/>
              </a:clrFrom>
              <a:clrTo>
                <a:srgbClr val="EBF1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5251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3872" y="115094"/>
            <a:ext cx="914632" cy="86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2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Различия в националните модели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Модел основан единствено на приложение на научните методики и критерии при вземане на решение – напр. </a:t>
            </a:r>
            <a:r>
              <a:rPr lang="en-US" dirty="0" smtClean="0"/>
              <a:t>NICE</a:t>
            </a:r>
            <a:endParaRPr lang="bg-BG" dirty="0" smtClean="0"/>
          </a:p>
          <a:p>
            <a:endParaRPr lang="en-US" dirty="0" smtClean="0"/>
          </a:p>
          <a:p>
            <a:r>
              <a:rPr lang="bg-BG" dirty="0" smtClean="0"/>
              <a:t>Мадел основан на съобразяване на социалните и икономически особености на държавата - </a:t>
            </a:r>
            <a:r>
              <a:rPr lang="bg-BG" dirty="0"/>
              <a:t>напр. </a:t>
            </a:r>
            <a:r>
              <a:rPr lang="en-US" dirty="0" smtClean="0"/>
              <a:t>HAS</a:t>
            </a:r>
            <a:endParaRPr lang="bg-B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5251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3872" y="115094"/>
            <a:ext cx="914632" cy="86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508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Основни методи</a:t>
            </a:r>
            <a:endParaRPr lang="bg-BG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9552" y="2132856"/>
            <a:ext cx="2808288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bg-BG" altLang="bg-BG" sz="2000">
                <a:latin typeface="Tahoma" pitchFamily="34" charset="0"/>
              </a:rPr>
              <a:t>Клинична ефективност</a:t>
            </a:r>
            <a:endParaRPr lang="it-IT" altLang="bg-BG" sz="2000">
              <a:latin typeface="Tahoma" pitchFamily="34" charset="0"/>
            </a:endParaRPr>
          </a:p>
          <a:p>
            <a:pPr algn="ctr"/>
            <a:r>
              <a:rPr lang="it-IT" altLang="bg-BG" sz="2000">
                <a:latin typeface="Tahoma" pitchFamily="34" charset="0"/>
              </a:rPr>
              <a:t> A </a:t>
            </a:r>
            <a:r>
              <a:rPr lang="bg-BG" altLang="bg-BG" sz="2000">
                <a:latin typeface="Tahoma" pitchFamily="34" charset="0"/>
              </a:rPr>
              <a:t>или</a:t>
            </a:r>
            <a:r>
              <a:rPr lang="it-IT" altLang="bg-BG" sz="2000">
                <a:latin typeface="Tahoma" pitchFamily="34" charset="0"/>
              </a:rPr>
              <a:t> B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004048" y="1844303"/>
            <a:ext cx="1080243" cy="576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/>
            <a:r>
              <a:rPr lang="it-IT" altLang="bg-BG" sz="2400" dirty="0">
                <a:latin typeface="Tahoma" pitchFamily="34" charset="0"/>
              </a:rPr>
              <a:t>A = B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004048" y="2780928"/>
            <a:ext cx="1080243" cy="576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/>
            <a:r>
              <a:rPr lang="it-IT" altLang="bg-BG" sz="2400">
                <a:latin typeface="Tahoma" pitchFamily="34" charset="0"/>
              </a:rPr>
              <a:t>A ≠ B</a:t>
            </a:r>
          </a:p>
        </p:txBody>
      </p:sp>
      <p:graphicFrame>
        <p:nvGraphicFramePr>
          <p:cNvPr id="12" name="Group 38"/>
          <p:cNvGraphicFramePr>
            <a:graphicFrameLocks noGrp="1"/>
          </p:cNvGraphicFramePr>
          <p:nvPr/>
        </p:nvGraphicFramePr>
        <p:xfrm>
          <a:off x="611560" y="3933056"/>
          <a:ext cx="8027987" cy="2758440"/>
        </p:xfrm>
        <a:graphic>
          <a:graphicData uri="http://schemas.openxmlformats.org/drawingml/2006/table">
            <a:tbl>
              <a:tblPr/>
              <a:tblGrid>
                <a:gridCol w="2676525"/>
                <a:gridCol w="2674937"/>
                <a:gridCol w="2676525"/>
              </a:tblGrid>
              <a:tr h="1295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bg-BG" altLang="bg-BG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Обичайни резултати </a:t>
                      </a:r>
                      <a:r>
                        <a:rPr kumimoji="0" lang="en-US" altLang="bg-BG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</a:t>
                      </a:r>
                      <a:r>
                        <a:rPr kumimoji="0" lang="bg-BG" altLang="bg-BG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целите са постигнати в различна степен</a:t>
                      </a:r>
                      <a:endParaRPr kumimoji="0" lang="en-US" altLang="bg-BG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bg-BG" altLang="bg-BG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Качеството на живот</a:t>
                      </a:r>
                      <a:r>
                        <a:rPr kumimoji="0" lang="en-US" altLang="bg-BG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bg-BG" altLang="bg-BG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е важен резултат</a:t>
                      </a:r>
                      <a:endParaRPr kumimoji="0" lang="en-US" altLang="bg-BG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bg-BG" altLang="bg-BG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Различни</a:t>
                      </a:r>
                      <a:r>
                        <a:rPr kumimoji="0" lang="it-IT" altLang="bg-BG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bg-BG" altLang="bg-BG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множествени резултати</a:t>
                      </a:r>
                      <a:r>
                        <a:rPr kumimoji="0" lang="it-IT" altLang="bg-BG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</a:t>
                      </a:r>
                      <a:r>
                        <a:rPr kumimoji="0" lang="bg-BG" altLang="bg-BG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цели</a:t>
                      </a:r>
                      <a:endParaRPr kumimoji="0" lang="it-IT" altLang="bg-BG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bg-BG" altLang="bg-BG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Анализ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bg-BG" altLang="bg-BG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Разход </a:t>
                      </a:r>
                      <a:r>
                        <a:rPr kumimoji="0" lang="it-IT" altLang="bg-BG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– </a:t>
                      </a:r>
                      <a:r>
                        <a:rPr kumimoji="0" lang="bg-BG" altLang="bg-BG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ефективност</a:t>
                      </a:r>
                      <a:endParaRPr kumimoji="0" lang="it-IT" altLang="bg-BG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bg-BG" altLang="bg-BG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Анализ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bg-BG" altLang="bg-BG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разход</a:t>
                      </a:r>
                      <a:r>
                        <a:rPr kumimoji="0" lang="it-IT" altLang="bg-BG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- </a:t>
                      </a:r>
                      <a:r>
                        <a:rPr kumimoji="0" lang="bg-BG" altLang="bg-BG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полезност</a:t>
                      </a:r>
                      <a:endParaRPr kumimoji="0" lang="it-IT" altLang="bg-BG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bg-BG" altLang="bg-BG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Анализ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bg-BG" altLang="bg-BG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Разход</a:t>
                      </a:r>
                      <a:r>
                        <a:rPr kumimoji="0" lang="it-IT" altLang="bg-BG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</a:t>
                      </a:r>
                      <a:endParaRPr kumimoji="0" lang="bg-BG" altLang="bg-BG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bg-BG" altLang="bg-BG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полза</a:t>
                      </a:r>
                      <a:endParaRPr kumimoji="0" lang="it-IT" altLang="bg-BG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F1DE"/>
              </a:clrFrom>
              <a:clrTo>
                <a:srgbClr val="EBF1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5251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3872" y="115094"/>
            <a:ext cx="914632" cy="86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>
            <a:stCxn id="4" idx="3"/>
            <a:endCxn id="7" idx="1"/>
          </p:cNvCxnSpPr>
          <p:nvPr/>
        </p:nvCxnSpPr>
        <p:spPr>
          <a:xfrm flipV="1">
            <a:off x="3347840" y="2132372"/>
            <a:ext cx="1656208" cy="46800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3"/>
            <a:endCxn id="10" idx="1"/>
          </p:cNvCxnSpPr>
          <p:nvPr/>
        </p:nvCxnSpPr>
        <p:spPr>
          <a:xfrm>
            <a:off x="3347840" y="2600375"/>
            <a:ext cx="1656208" cy="46862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  <a:endCxn id="30" idx="1"/>
          </p:cNvCxnSpPr>
          <p:nvPr/>
        </p:nvCxnSpPr>
        <p:spPr>
          <a:xfrm flipV="1">
            <a:off x="6084291" y="2095982"/>
            <a:ext cx="935981" cy="36390"/>
          </a:xfrm>
          <a:prstGeom prst="bentConnector3">
            <a:avLst>
              <a:gd name="adj1" fmla="val -20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20272" y="1772816"/>
            <a:ext cx="18722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bg-BG" dirty="0" smtClean="0">
                <a:latin typeface="Tahoma" pitchFamily="34" charset="0"/>
              </a:rPr>
              <a:t>Анализ разход-минимум</a:t>
            </a:r>
            <a:endParaRPr lang="it-IT" altLang="bg-BG" dirty="0" smtClean="0">
              <a:latin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52320" y="19888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9" name="Straight Arrow Connector 22"/>
          <p:cNvCxnSpPr>
            <a:stCxn id="10" idx="2"/>
          </p:cNvCxnSpPr>
          <p:nvPr/>
        </p:nvCxnSpPr>
        <p:spPr>
          <a:xfrm rot="5400000">
            <a:off x="5274146" y="3591023"/>
            <a:ext cx="503983" cy="36066"/>
          </a:xfrm>
          <a:prstGeom prst="bentConnector3">
            <a:avLst>
              <a:gd name="adj1" fmla="val -2919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9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3" t="16112" r="14771" b="5426"/>
          <a:stretch>
            <a:fillRect/>
          </a:stretch>
        </p:blipFill>
        <p:spPr bwMode="auto">
          <a:xfrm>
            <a:off x="323528" y="332656"/>
            <a:ext cx="8496944" cy="630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1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7" t="16021" r="16418" b="5249"/>
          <a:stretch>
            <a:fillRect/>
          </a:stretch>
        </p:blipFill>
        <p:spPr bwMode="auto">
          <a:xfrm>
            <a:off x="287524" y="302004"/>
            <a:ext cx="8568952" cy="6253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8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дицински">
  <a:themeElements>
    <a:clrScheme name="Медицински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Медицински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дицин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411</TotalTime>
  <Words>628</Words>
  <Application>Microsoft Office PowerPoint</Application>
  <PresentationFormat>Презентация на цял екран (4:3)</PresentationFormat>
  <Paragraphs>135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Медицински</vt:lpstr>
      <vt:lpstr>Балансирания модел в контекста на България</vt:lpstr>
      <vt:lpstr>Теми в презентацията</vt:lpstr>
      <vt:lpstr>Теоретична рамка на Оценка  на здравните технологии</vt:lpstr>
      <vt:lpstr> В областта на лекарствата</vt:lpstr>
      <vt:lpstr>Презентация на PowerPoint</vt:lpstr>
      <vt:lpstr>Различия в националните модели </vt:lpstr>
      <vt:lpstr>Основни методи</vt:lpstr>
      <vt:lpstr>Презентация на PowerPoint</vt:lpstr>
      <vt:lpstr>Презентация на PowerPoint</vt:lpstr>
      <vt:lpstr>Презентация на PowerPoint</vt:lpstr>
      <vt:lpstr>Различия в методичните подходи</vt:lpstr>
      <vt:lpstr>Различия в административните  процедури</vt:lpstr>
      <vt:lpstr>Какво най-общо съдържат националните ръководства</vt:lpstr>
      <vt:lpstr>Презентация на PowerPoint</vt:lpstr>
      <vt:lpstr>Балансиран модел</vt:lpstr>
      <vt:lpstr>Благодаря за вниманието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Sony</dc:creator>
  <cp:lastModifiedBy>Sony</cp:lastModifiedBy>
  <cp:revision>21</cp:revision>
  <dcterms:created xsi:type="dcterms:W3CDTF">2013-11-17T12:14:50Z</dcterms:created>
  <dcterms:modified xsi:type="dcterms:W3CDTF">2013-11-26T19:20:47Z</dcterms:modified>
</cp:coreProperties>
</file>